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3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24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26.xml" ContentType="application/vnd.openxmlformats-officedocument.presentationml.notesSl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notesSlides/notesSlide27.xml" ContentType="application/vnd.openxmlformats-officedocument.presentationml.notesSl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28.xml" ContentType="application/vnd.openxmlformats-officedocument.presentationml.notesSl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notesSlides/notesSlide29.xml" ContentType="application/vnd.openxmlformats-officedocument.presentationml.notesSl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30.xml" ContentType="application/vnd.openxmlformats-officedocument.presentationml.notesSl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notesSlides/notesSlide31.xml" ContentType="application/vnd.openxmlformats-officedocument.presentationml.notesSl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notesSlides/notesSlide32.xml" ContentType="application/vnd.openxmlformats-officedocument.presentationml.notesSl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notesSlides/notesSlide33.xml" ContentType="application/vnd.openxmlformats-officedocument.presentationml.notesSl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notesSlides/notesSlide34.xml" ContentType="application/vnd.openxmlformats-officedocument.presentationml.notesSl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notesSlides/notesSlide35.xml" ContentType="application/vnd.openxmlformats-officedocument.presentationml.notesSlid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notesSlides/notesSlide36.xml" ContentType="application/vnd.openxmlformats-officedocument.presentationml.notesSlid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notesSlides/notesSlide37.xml" ContentType="application/vnd.openxmlformats-officedocument.presentationml.notesSlid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notesSlides/notesSlide38.xml" ContentType="application/vnd.openxmlformats-officedocument.presentationml.notesSlid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notesSlides/notesSlide39.xml" ContentType="application/vnd.openxmlformats-officedocument.presentationml.notesSlid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notesSlides/notesSlide40.xml" ContentType="application/vnd.openxmlformats-officedocument.presentationml.notesSlid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notesSlides/notesSlide41.xml" ContentType="application/vnd.openxmlformats-officedocument.presentationml.notesSlid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notesSlides/notesSlide42.xml" ContentType="application/vnd.openxmlformats-officedocument.presentationml.notesSlid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notesSlides/notesSlide43.xml" ContentType="application/vnd.openxmlformats-officedocument.presentationml.notesSlid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notesSlides/notesSlide44.xml" ContentType="application/vnd.openxmlformats-officedocument.presentationml.notesSlid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notesSlides/notesSlide45.xml" ContentType="application/vnd.openxmlformats-officedocument.presentationml.notesSlid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notesSlides/notesSlide46.xml" ContentType="application/vnd.openxmlformats-officedocument.presentationml.notesSlid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notesSlides/notesSlide47.xml" ContentType="application/vnd.openxmlformats-officedocument.presentationml.notesSlid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notesSlides/notesSlide48.xml" ContentType="application/vnd.openxmlformats-officedocument.presentationml.notesSlid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notesSlides/notesSlide49.xml" ContentType="application/vnd.openxmlformats-officedocument.presentationml.notesSlid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notesSlides/notesSlide50.xml" ContentType="application/vnd.openxmlformats-officedocument.presentationml.notesSlid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2"/>
  </p:notesMasterIdLst>
  <p:sldIdLst>
    <p:sldId id="256" r:id="rId2"/>
    <p:sldId id="297" r:id="rId3"/>
    <p:sldId id="332" r:id="rId4"/>
    <p:sldId id="278" r:id="rId5"/>
    <p:sldId id="274" r:id="rId6"/>
    <p:sldId id="280" r:id="rId7"/>
    <p:sldId id="276" r:id="rId8"/>
    <p:sldId id="259" r:id="rId9"/>
    <p:sldId id="298" r:id="rId10"/>
    <p:sldId id="299" r:id="rId11"/>
    <p:sldId id="261" r:id="rId12"/>
    <p:sldId id="318" r:id="rId13"/>
    <p:sldId id="268" r:id="rId14"/>
    <p:sldId id="329" r:id="rId15"/>
    <p:sldId id="269" r:id="rId16"/>
    <p:sldId id="266" r:id="rId17"/>
    <p:sldId id="309" r:id="rId18"/>
    <p:sldId id="262" r:id="rId19"/>
    <p:sldId id="311" r:id="rId20"/>
    <p:sldId id="310" r:id="rId21"/>
    <p:sldId id="312" r:id="rId22"/>
    <p:sldId id="328" r:id="rId23"/>
    <p:sldId id="301" r:id="rId24"/>
    <p:sldId id="283" r:id="rId25"/>
    <p:sldId id="321" r:id="rId26"/>
    <p:sldId id="322" r:id="rId27"/>
    <p:sldId id="284" r:id="rId28"/>
    <p:sldId id="324" r:id="rId29"/>
    <p:sldId id="323" r:id="rId30"/>
    <p:sldId id="325" r:id="rId31"/>
    <p:sldId id="292" r:id="rId32"/>
    <p:sldId id="290" r:id="rId33"/>
    <p:sldId id="291" r:id="rId34"/>
    <p:sldId id="288" r:id="rId35"/>
    <p:sldId id="289" r:id="rId36"/>
    <p:sldId id="326" r:id="rId37"/>
    <p:sldId id="303" r:id="rId38"/>
    <p:sldId id="304" r:id="rId39"/>
    <p:sldId id="296" r:id="rId40"/>
    <p:sldId id="327" r:id="rId41"/>
    <p:sldId id="285" r:id="rId42"/>
    <p:sldId id="305" r:id="rId43"/>
    <p:sldId id="306" r:id="rId44"/>
    <p:sldId id="308" r:id="rId45"/>
    <p:sldId id="337" r:id="rId46"/>
    <p:sldId id="338" r:id="rId47"/>
    <p:sldId id="335" r:id="rId48"/>
    <p:sldId id="334" r:id="rId49"/>
    <p:sldId id="314" r:id="rId50"/>
    <p:sldId id="315" r:id="rId51"/>
    <p:sldId id="316" r:id="rId52"/>
    <p:sldId id="270" r:id="rId53"/>
    <p:sldId id="331" r:id="rId54"/>
    <p:sldId id="300" r:id="rId55"/>
    <p:sldId id="267" r:id="rId56"/>
    <p:sldId id="272" r:id="rId57"/>
    <p:sldId id="273" r:id="rId58"/>
    <p:sldId id="336" r:id="rId59"/>
    <p:sldId id="313" r:id="rId60"/>
    <p:sldId id="339" r:id="rId61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e Jasperse" initials="JJ" lastIdx="1" clrIdx="0">
    <p:extLst>
      <p:ext uri="{19B8F6BF-5375-455C-9EA6-DF929625EA0E}">
        <p15:presenceInfo xmlns:p15="http://schemas.microsoft.com/office/powerpoint/2012/main" userId="S::Joe.Jasperse@southtyneside.gov.uk::d4650916-0c23-4361-8a9d-c4cfc1246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4" autoAdjust="0"/>
    <p:restoredTop sz="93817" autoAdjust="0"/>
  </p:normalViewPr>
  <p:slideViewPr>
    <p:cSldViewPr snapToGrid="0" snapToObjects="1">
      <p:cViewPr varScale="1">
        <p:scale>
          <a:sx n="107" d="100"/>
          <a:sy n="107" d="100"/>
        </p:scale>
        <p:origin x="13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0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8.xml"/><Relationship Id="rId1" Type="http://schemas.microsoft.com/office/2011/relationships/chartStyle" Target="styl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9.xml"/><Relationship Id="rId1" Type="http://schemas.microsoft.com/office/2011/relationships/chartStyle" Target="styl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509953703703711E-2"/>
          <c:y val="2.3297119341563782E-2"/>
          <c:w val="0.88644027777777779"/>
          <c:h val="0.8500084362139918"/>
        </c:manualLayout>
      </c:layout>
      <c:lineChart>
        <c:grouping val="standard"/>
        <c:varyColors val="0"/>
        <c:ser>
          <c:idx val="0"/>
          <c:order val="0"/>
          <c:tx>
            <c:strRef>
              <c:f>'SEN2'!$B$30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438425925925953E-2"/>
                  <c:y val="-7.0555555555555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04-4782-99DB-9B46E0434F4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04-4782-99DB-9B46E0434F4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04-4782-99DB-9B46E0434F4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04-4782-99DB-9B46E0434F4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04-4782-99DB-9B46E0434F4C}"/>
                </c:ext>
              </c:extLst>
            </c:dLbl>
            <c:dLbl>
              <c:idx val="5"/>
              <c:layout>
                <c:manualLayout>
                  <c:x val="-2.4537037037038116E-3"/>
                  <c:y val="-2.7438271604938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04-4782-99DB-9B46E0434F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'SEN2'!$C$30:$H$30</c:f>
              <c:numCache>
                <c:formatCode>#,##0.0</c:formatCode>
                <c:ptCount val="6"/>
                <c:pt idx="0">
                  <c:v>1.6275322283609575</c:v>
                </c:pt>
                <c:pt idx="1">
                  <c:v>1.5699815837937385</c:v>
                </c:pt>
                <c:pt idx="2">
                  <c:v>2.0364664179968952</c:v>
                </c:pt>
                <c:pt idx="3">
                  <c:v>2.5732319145492797</c:v>
                </c:pt>
                <c:pt idx="4">
                  <c:v>2.9608692630262028</c:v>
                </c:pt>
                <c:pt idx="5">
                  <c:v>3.2713203438129881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004-4782-99DB-9B46E0434F4C}"/>
            </c:ext>
          </c:extLst>
        </c:ser>
        <c:ser>
          <c:idx val="1"/>
          <c:order val="1"/>
          <c:tx>
            <c:strRef>
              <c:f>'SEN2'!$B$31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930324074074076E-2"/>
                  <c:y val="3.39711934156377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04-4782-99DB-9B46E0434F4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04-4782-99DB-9B46E0434F4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04-4782-99DB-9B46E0434F4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04-4782-99DB-9B46E0434F4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004-4782-99DB-9B46E0434F4C}"/>
                </c:ext>
              </c:extLst>
            </c:dLbl>
            <c:dLbl>
              <c:idx val="5"/>
              <c:layout>
                <c:manualLayout>
                  <c:x val="-3.9236111111113263E-3"/>
                  <c:y val="-2.19506172839506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004-4782-99DB-9B46E0434F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'SEN2'!$C$31:$H$31</c:f>
              <c:numCache>
                <c:formatCode>#,##0.0</c:formatCode>
                <c:ptCount val="6"/>
                <c:pt idx="0">
                  <c:v>1.2319364695115651</c:v>
                </c:pt>
                <c:pt idx="1">
                  <c:v>1.3571746772464837</c:v>
                </c:pt>
                <c:pt idx="2">
                  <c:v>1.5475536696795205</c:v>
                </c:pt>
                <c:pt idx="3">
                  <c:v>1.7542723596140601</c:v>
                </c:pt>
                <c:pt idx="4">
                  <c:v>1.9717667818542757</c:v>
                </c:pt>
                <c:pt idx="5">
                  <c:v>2.2061613116682599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004-4782-99DB-9B46E0434F4C}"/>
            </c:ext>
          </c:extLst>
        </c:ser>
        <c:ser>
          <c:idx val="2"/>
          <c:order val="2"/>
          <c:tx>
            <c:strRef>
              <c:f>'SEN2'!$B$32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930324074074076E-2"/>
                  <c:y val="-3.13580246913580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004-4782-99DB-9B46E0434F4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004-4782-99DB-9B46E0434F4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004-4782-99DB-9B46E0434F4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004-4782-99DB-9B46E0434F4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004-4782-99DB-9B46E0434F4C}"/>
                </c:ext>
              </c:extLst>
            </c:dLbl>
            <c:dLbl>
              <c:idx val="5"/>
              <c:layout>
                <c:manualLayout>
                  <c:x val="-5.3935185185185188E-3"/>
                  <c:y val="-4.08960905349794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004-4782-99DB-9B46E0434F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'SEN2'!$C$32:$H$32</c:f>
              <c:numCache>
                <c:formatCode>#,##0.0</c:formatCode>
                <c:ptCount val="6"/>
                <c:pt idx="0">
                  <c:v>1.4482588644698975</c:v>
                </c:pt>
                <c:pt idx="1">
                  <c:v>1.5724605320626381</c:v>
                </c:pt>
                <c:pt idx="2">
                  <c:v>1.7899171371188967</c:v>
                </c:pt>
                <c:pt idx="3">
                  <c:v>1.9714952329257633</c:v>
                </c:pt>
                <c:pt idx="4">
                  <c:v>2.1447847526068795</c:v>
                </c:pt>
                <c:pt idx="5">
                  <c:v>2.3330456092309828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6004-4782-99DB-9B46E0434F4C}"/>
            </c:ext>
          </c:extLst>
        </c:ser>
        <c:ser>
          <c:idx val="3"/>
          <c:order val="3"/>
          <c:tx>
            <c:strRef>
              <c:f>'SEN2'!$B$33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386574074074087E-2"/>
                  <c:y val="2.0905349794238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EE-42DA-8BD5-35CAC440FEE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EE-42DA-8BD5-35CAC440FEE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EE-42DA-8BD5-35CAC440FEE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EE-42DA-8BD5-35CAC440FEE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EE-42DA-8BD5-35CAC440FEE1}"/>
                </c:ext>
              </c:extLst>
            </c:dLbl>
            <c:dLbl>
              <c:idx val="5"/>
              <c:layout>
                <c:manualLayout>
                  <c:x val="-4.4097222222223304E-3"/>
                  <c:y val="2.48251028806584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423842592592592E-2"/>
                      <c:h val="4.72983539094650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0EE-42DA-8BD5-35CAC440F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'SEN2'!$C$33:$H$33</c:f>
              <c:numCache>
                <c:formatCode>#,##0.0</c:formatCode>
                <c:ptCount val="6"/>
                <c:pt idx="0">
                  <c:v>1.3841343122541034</c:v>
                </c:pt>
                <c:pt idx="1">
                  <c:v>1.4696551460779246</c:v>
                </c:pt>
                <c:pt idx="2">
                  <c:v>1.6461191604855308</c:v>
                </c:pt>
                <c:pt idx="3">
                  <c:v>1.8282666734960584</c:v>
                </c:pt>
                <c:pt idx="4">
                  <c:v>2.0215763492785039</c:v>
                </c:pt>
                <c:pt idx="5">
                  <c:v>2.2278143138764328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EE-42DA-8BD5-35CAC440F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17588272"/>
        <c:axId val="517589584"/>
      </c:lineChart>
      <c:catAx>
        <c:axId val="51758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589584"/>
        <c:crosses val="autoZero"/>
        <c:auto val="1"/>
        <c:lblAlgn val="ctr"/>
        <c:lblOffset val="100"/>
        <c:noMultiLvlLbl val="0"/>
      </c:catAx>
      <c:valAx>
        <c:axId val="51758958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dirty="0">
                    <a:solidFill>
                      <a:sysClr val="windowText" lastClr="000000"/>
                    </a:solidFill>
                  </a:rPr>
                  <a:t>% of population ages 0-25 years</a:t>
                </a:r>
              </a:p>
            </c:rich>
          </c:tx>
          <c:layout>
            <c:manualLayout>
              <c:xMode val="edge"/>
              <c:yMode val="edge"/>
              <c:x val="8.467708333333334E-3"/>
              <c:y val="0.149335390946502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75882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393113425925926"/>
          <c:y val="2.5008847736625518E-2"/>
          <c:w val="0.23969097222222221"/>
          <c:h val="0.22456131687242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760276061187381E-2"/>
          <c:y val="2.0434979423868314E-2"/>
          <c:w val="0.90020897584850601"/>
          <c:h val="0.665630041152263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'Census Analysis'!$B$79</c:f>
              <c:strCache>
                <c:ptCount val="1"/>
                <c:pt idx="0">
                  <c:v>EHCP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1B-496C-AD17-BEA32129266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1B-496C-AD17-BEA3212926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'Census Analysis'!$A$100:$A$110</c:f>
              <c:strCache>
                <c:ptCount val="11"/>
                <c:pt idx="0">
                  <c:v>Gateshead</c:v>
                </c:pt>
                <c:pt idx="1">
                  <c:v>Tameside</c:v>
                </c:pt>
                <c:pt idx="2">
                  <c:v>Sunderland</c:v>
                </c:pt>
                <c:pt idx="3">
                  <c:v>Hartlepool</c:v>
                </c:pt>
                <c:pt idx="4">
                  <c:v>Redcar and Cleveland</c:v>
                </c:pt>
                <c:pt idx="5">
                  <c:v>St. Helens</c:v>
                </c:pt>
                <c:pt idx="6">
                  <c:v>Halton</c:v>
                </c:pt>
                <c:pt idx="7">
                  <c:v>Knowsley</c:v>
                </c:pt>
                <c:pt idx="8">
                  <c:v>Liverpool</c:v>
                </c:pt>
                <c:pt idx="9">
                  <c:v>Salford</c:v>
                </c:pt>
                <c:pt idx="10">
                  <c:v>South Tyneside</c:v>
                </c:pt>
              </c:strCache>
            </c:strRef>
          </c:cat>
          <c:val>
            <c:numRef>
              <c:f>'Census Analysis'!$B$100:$B$110</c:f>
              <c:numCache>
                <c:formatCode>0.0</c:formatCode>
                <c:ptCount val="11"/>
                <c:pt idx="0">
                  <c:v>3.6006600660000001</c:v>
                </c:pt>
                <c:pt idx="1">
                  <c:v>3.0932520590000001</c:v>
                </c:pt>
                <c:pt idx="2">
                  <c:v>3.189907421</c:v>
                </c:pt>
                <c:pt idx="3">
                  <c:v>2.9352424340000001</c:v>
                </c:pt>
                <c:pt idx="4">
                  <c:v>4.047033087</c:v>
                </c:pt>
                <c:pt idx="5">
                  <c:v>2.9301745640000001</c:v>
                </c:pt>
                <c:pt idx="6">
                  <c:v>3.4935617909999999</c:v>
                </c:pt>
                <c:pt idx="7">
                  <c:v>4.5141398080000004</c:v>
                </c:pt>
                <c:pt idx="8">
                  <c:v>3.147139685</c:v>
                </c:pt>
                <c:pt idx="9">
                  <c:v>4.0923776470000002</c:v>
                </c:pt>
                <c:pt idx="10">
                  <c:v>4.125492976470067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1B-496C-AD17-BEA321292661}"/>
            </c:ext>
          </c:extLst>
        </c:ser>
        <c:ser>
          <c:idx val="1"/>
          <c:order val="1"/>
          <c:tx>
            <c:strRef>
              <c:f>'Census Analysis'!$C$79</c:f>
              <c:strCache>
                <c:ptCount val="1"/>
                <c:pt idx="0">
                  <c:v>SEN support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F1B-496C-AD17-BEA32129266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8F1B-496C-AD17-BEA3212926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'Census Analysis'!$A$100:$A$110</c:f>
              <c:strCache>
                <c:ptCount val="11"/>
                <c:pt idx="0">
                  <c:v>Gateshead</c:v>
                </c:pt>
                <c:pt idx="1">
                  <c:v>Tameside</c:v>
                </c:pt>
                <c:pt idx="2">
                  <c:v>Sunderland</c:v>
                </c:pt>
                <c:pt idx="3">
                  <c:v>Hartlepool</c:v>
                </c:pt>
                <c:pt idx="4">
                  <c:v>Redcar and Cleveland</c:v>
                </c:pt>
                <c:pt idx="5">
                  <c:v>St. Helens</c:v>
                </c:pt>
                <c:pt idx="6">
                  <c:v>Halton</c:v>
                </c:pt>
                <c:pt idx="7">
                  <c:v>Knowsley</c:v>
                </c:pt>
                <c:pt idx="8">
                  <c:v>Liverpool</c:v>
                </c:pt>
                <c:pt idx="9">
                  <c:v>Salford</c:v>
                </c:pt>
                <c:pt idx="10">
                  <c:v>South Tyneside</c:v>
                </c:pt>
              </c:strCache>
            </c:strRef>
          </c:cat>
          <c:val>
            <c:numRef>
              <c:f>'Census Analysis'!$C$100:$C$110</c:f>
              <c:numCache>
                <c:formatCode>0.0</c:formatCode>
                <c:ptCount val="11"/>
                <c:pt idx="0">
                  <c:v>11.40594059</c:v>
                </c:pt>
                <c:pt idx="1">
                  <c:v>12.557480480000001</c:v>
                </c:pt>
                <c:pt idx="2">
                  <c:v>13.42399386</c:v>
                </c:pt>
                <c:pt idx="3">
                  <c:v>13.76505044</c:v>
                </c:pt>
                <c:pt idx="4">
                  <c:v>12.888524289999999</c:v>
                </c:pt>
                <c:pt idx="5">
                  <c:v>14.57019217</c:v>
                </c:pt>
                <c:pt idx="6">
                  <c:v>14.605242909999999</c:v>
                </c:pt>
                <c:pt idx="7">
                  <c:v>13.81220793</c:v>
                </c:pt>
                <c:pt idx="8">
                  <c:v>16.096542240000002</c:v>
                </c:pt>
                <c:pt idx="9">
                  <c:v>15.63001077</c:v>
                </c:pt>
                <c:pt idx="10">
                  <c:v>16.572871892586523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F1B-496C-AD17-BEA321292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47495808"/>
        <c:axId val="347497120"/>
      </c:barChart>
      <c:catAx>
        <c:axId val="3474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497120"/>
        <c:crosses val="autoZero"/>
        <c:auto val="1"/>
        <c:lblAlgn val="ctr"/>
        <c:lblOffset val="100"/>
        <c:noMultiLvlLbl val="0"/>
      </c:catAx>
      <c:valAx>
        <c:axId val="34749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% of pupils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4.409722222222222E-3"/>
              <c:y val="0.217344238683127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49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6996180555555557E-2"/>
          <c:y val="2.7109670781893004E-2"/>
          <c:w val="0.14800478395061731"/>
          <c:h val="0.113618397412863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71990740740741E-2"/>
          <c:y val="2.723444444444444E-2"/>
          <c:w val="0.88956689814814816"/>
          <c:h val="0.84678422222222216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Age!$B$2</c:f>
              <c:strCache>
                <c:ptCount val="1"/>
                <c:pt idx="0">
                  <c:v>EHCP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Age!$A$3:$A$20</c:f>
              <c:strCache>
                <c:ptCount val="18"/>
                <c:pt idx="0">
                  <c:v>≤2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19+</c:v>
                </c:pt>
              </c:strCache>
            </c:strRef>
          </c:cat>
          <c:val>
            <c:numRef>
              <c:f>Age!$B$3:$B$20</c:f>
              <c:numCache>
                <c:formatCode>General</c:formatCode>
                <c:ptCount val="18"/>
                <c:pt idx="0">
                  <c:v>0</c:v>
                </c:pt>
                <c:pt idx="1">
                  <c:v>-3</c:v>
                </c:pt>
                <c:pt idx="2">
                  <c:v>-29</c:v>
                </c:pt>
                <c:pt idx="3">
                  <c:v>-35</c:v>
                </c:pt>
                <c:pt idx="4">
                  <c:v>-46</c:v>
                </c:pt>
                <c:pt idx="5">
                  <c:v>-55</c:v>
                </c:pt>
                <c:pt idx="6">
                  <c:v>-81</c:v>
                </c:pt>
                <c:pt idx="7">
                  <c:v>-79</c:v>
                </c:pt>
                <c:pt idx="8">
                  <c:v>-94</c:v>
                </c:pt>
                <c:pt idx="9">
                  <c:v>-88</c:v>
                </c:pt>
                <c:pt idx="10">
                  <c:v>-99</c:v>
                </c:pt>
                <c:pt idx="11">
                  <c:v>-93</c:v>
                </c:pt>
                <c:pt idx="12">
                  <c:v>-89</c:v>
                </c:pt>
                <c:pt idx="13">
                  <c:v>-86</c:v>
                </c:pt>
                <c:pt idx="14">
                  <c:v>-23</c:v>
                </c:pt>
                <c:pt idx="15">
                  <c:v>-20</c:v>
                </c:pt>
                <c:pt idx="16">
                  <c:v>-10</c:v>
                </c:pt>
                <c:pt idx="17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B-4F4B-B945-79AB367898EF}"/>
            </c:ext>
          </c:extLst>
        </c:ser>
        <c:ser>
          <c:idx val="0"/>
          <c:order val="1"/>
          <c:tx>
            <c:strRef>
              <c:f>Age!$C$2</c:f>
              <c:strCache>
                <c:ptCount val="1"/>
                <c:pt idx="0">
                  <c:v>SEN support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Age!$A$3:$A$20</c:f>
              <c:strCache>
                <c:ptCount val="18"/>
                <c:pt idx="0">
                  <c:v>≤2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19+</c:v>
                </c:pt>
              </c:strCache>
            </c:strRef>
          </c:cat>
          <c:val>
            <c:numRef>
              <c:f>Age!$C$3:$C$20</c:f>
              <c:numCache>
                <c:formatCode>General</c:formatCode>
                <c:ptCount val="18"/>
                <c:pt idx="0">
                  <c:v>3</c:v>
                </c:pt>
                <c:pt idx="1">
                  <c:v>111</c:v>
                </c:pt>
                <c:pt idx="2">
                  <c:v>235</c:v>
                </c:pt>
                <c:pt idx="3">
                  <c:v>289</c:v>
                </c:pt>
                <c:pt idx="4">
                  <c:v>350</c:v>
                </c:pt>
                <c:pt idx="5">
                  <c:v>335</c:v>
                </c:pt>
                <c:pt idx="6">
                  <c:v>333</c:v>
                </c:pt>
                <c:pt idx="7">
                  <c:v>348</c:v>
                </c:pt>
                <c:pt idx="8">
                  <c:v>354</c:v>
                </c:pt>
                <c:pt idx="9">
                  <c:v>299</c:v>
                </c:pt>
                <c:pt idx="10">
                  <c:v>302</c:v>
                </c:pt>
                <c:pt idx="11">
                  <c:v>245</c:v>
                </c:pt>
                <c:pt idx="12">
                  <c:v>235</c:v>
                </c:pt>
                <c:pt idx="13">
                  <c:v>261</c:v>
                </c:pt>
                <c:pt idx="14">
                  <c:v>20</c:v>
                </c:pt>
                <c:pt idx="15">
                  <c:v>16</c:v>
                </c:pt>
                <c:pt idx="16">
                  <c:v>4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0B-4F4B-B945-79AB36789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601926016"/>
        <c:axId val="601926672"/>
      </c:barChart>
      <c:catAx>
        <c:axId val="6019260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Age (years)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926672"/>
        <c:crosses val="autoZero"/>
        <c:auto val="1"/>
        <c:lblAlgn val="ctr"/>
        <c:lblOffset val="100"/>
        <c:tickLblSkip val="1"/>
        <c:noMultiLvlLbl val="0"/>
      </c:catAx>
      <c:valAx>
        <c:axId val="601926672"/>
        <c:scaling>
          <c:orientation val="minMax"/>
          <c:min val="-1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dirty="0">
                    <a:solidFill>
                      <a:sysClr val="windowText" lastClr="000000"/>
                    </a:solidFill>
                  </a:rPr>
                  <a:t>#</a:t>
                </a:r>
                <a:r>
                  <a:rPr lang="en-GB" sz="1400" b="1" baseline="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sz="1400" b="1" dirty="0">
                    <a:solidFill>
                      <a:sysClr val="windowText" lastClr="000000"/>
                    </a:solidFill>
                  </a:rPr>
                  <a:t>of pupils</a:t>
                </a:r>
              </a:p>
            </c:rich>
          </c:tx>
          <c:layout>
            <c:manualLayout>
              <c:xMode val="edge"/>
              <c:yMode val="edge"/>
              <c:x val="0.46845520833333326"/>
              <c:y val="0.935863111111111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;[Black]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192601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203182870370374"/>
          <c:y val="2.3722016460905354E-2"/>
          <c:w val="0.27708217592592593"/>
          <c:h val="6.9508436213991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9502314814815"/>
          <c:y val="4.0557201646090536E-2"/>
          <c:w val="0.87798333333333334"/>
          <c:h val="0.85665884773662548"/>
        </c:manualLayout>
      </c:layout>
      <c:lineChart>
        <c:grouping val="standard"/>
        <c:varyColors val="0"/>
        <c:ser>
          <c:idx val="0"/>
          <c:order val="0"/>
          <c:tx>
            <c:strRef>
              <c:f>'Census Analysis'!$A$506:$A$520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strRef>
              <c:f>'Census Analysis'!$C$505:$G$505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'Census Analysis'!$C$520:$G$520</c:f>
              <c:numCache>
                <c:formatCode>0.0%</c:formatCode>
                <c:ptCount val="5"/>
                <c:pt idx="0">
                  <c:v>0.63243243243243241</c:v>
                </c:pt>
                <c:pt idx="1">
                  <c:v>0.61348897535667968</c:v>
                </c:pt>
                <c:pt idx="2">
                  <c:v>0.60245398773006131</c:v>
                </c:pt>
                <c:pt idx="3">
                  <c:v>0.60511679644048944</c:v>
                </c:pt>
                <c:pt idx="4">
                  <c:v>0.59505907626208376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6E-40D4-80DB-4DB6C29DD2D5}"/>
            </c:ext>
          </c:extLst>
        </c:ser>
        <c:ser>
          <c:idx val="1"/>
          <c:order val="1"/>
          <c:tx>
            <c:strRef>
              <c:f>'Census Analysis'!$A$521:$A$535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strRef>
              <c:f>'Census Analysis'!$C$505:$G$505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'Census Analysis'!$C$535:$G$535</c:f>
              <c:numCache>
                <c:formatCode>0.0%</c:formatCode>
                <c:ptCount val="5"/>
                <c:pt idx="0">
                  <c:v>0.62663863467721992</c:v>
                </c:pt>
                <c:pt idx="1">
                  <c:v>0.62672811059907829</c:v>
                </c:pt>
                <c:pt idx="2">
                  <c:v>0.62519845770015881</c:v>
                </c:pt>
                <c:pt idx="3">
                  <c:v>0.60056542810985458</c:v>
                </c:pt>
                <c:pt idx="4">
                  <c:v>0.57521961932650079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6E-40D4-80DB-4DB6C29DD2D5}"/>
            </c:ext>
          </c:extLst>
        </c:ser>
        <c:ser>
          <c:idx val="2"/>
          <c:order val="2"/>
          <c:tx>
            <c:strRef>
              <c:f>'Census Analysis'!$A$536:$A$550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strRef>
              <c:f>'Census Analysis'!$C$505:$G$505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'Census Analysis'!$C$550:$G$550</c:f>
              <c:numCache>
                <c:formatCode>0.0%</c:formatCode>
                <c:ptCount val="5"/>
                <c:pt idx="0">
                  <c:v>0.60117740093137684</c:v>
                </c:pt>
                <c:pt idx="1">
                  <c:v>0.61270931730356382</c:v>
                </c:pt>
                <c:pt idx="2">
                  <c:v>0.61354114295290763</c:v>
                </c:pt>
                <c:pt idx="3">
                  <c:v>0.60538715250510444</c:v>
                </c:pt>
                <c:pt idx="4">
                  <c:v>0.58510871952558752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6E-40D4-80DB-4DB6C29DD2D5}"/>
            </c:ext>
          </c:extLst>
        </c:ser>
        <c:ser>
          <c:idx val="3"/>
          <c:order val="3"/>
          <c:tx>
            <c:strRef>
              <c:f>'Census Analysis'!$A$551:$A$565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cat>
            <c:strRef>
              <c:f>'Census Analysis'!$C$505:$G$505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'Census Analysis'!$C$565:$G$565</c:f>
              <c:numCache>
                <c:formatCode>0.0%</c:formatCode>
                <c:ptCount val="5"/>
                <c:pt idx="0">
                  <c:v>0.47094454333098695</c:v>
                </c:pt>
                <c:pt idx="1">
                  <c:v>0.48121989524202252</c:v>
                </c:pt>
                <c:pt idx="2">
                  <c:v>0.4864036767522022</c:v>
                </c:pt>
                <c:pt idx="3">
                  <c:v>0.48050932384901063</c:v>
                </c:pt>
                <c:pt idx="4">
                  <c:v>0.46821163698640078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16E-40D4-80DB-4DB6C29DD2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5177792"/>
        <c:axId val="785179760"/>
      </c:lineChart>
      <c:catAx>
        <c:axId val="78517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5179760"/>
        <c:crosses val="autoZero"/>
        <c:auto val="1"/>
        <c:lblAlgn val="ctr"/>
        <c:lblOffset val="100"/>
        <c:noMultiLvlLbl val="0"/>
      </c:catAx>
      <c:valAx>
        <c:axId val="7851797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of pupils with EHCPs in special schools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517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872326388888888"/>
          <c:y val="3.9271399176954727E-2"/>
          <c:w val="0.23804753086419753"/>
          <c:h val="0.17504403292181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8703703703703"/>
          <c:y val="3.4652057613168731E-2"/>
          <c:w val="0.87214618055555548"/>
          <c:h val="0.85825041152263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'Census Analysis'!$B$222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'Census Analysis'!$A$223:$A$225</c:f>
              <c:strCache>
                <c:ptCount val="3"/>
                <c:pt idx="0">
                  <c:v>No SEND</c:v>
                </c:pt>
                <c:pt idx="1">
                  <c:v>SEN support</c:v>
                </c:pt>
                <c:pt idx="2">
                  <c:v>EHCP</c:v>
                </c:pt>
              </c:strCache>
            </c:strRef>
          </c:cat>
          <c:val>
            <c:numRef>
              <c:f>'Census Analysis'!$B$223:$B$225</c:f>
              <c:numCache>
                <c:formatCode>0.0</c:formatCode>
                <c:ptCount val="3"/>
                <c:pt idx="0">
                  <c:v>20.641484129999998</c:v>
                </c:pt>
                <c:pt idx="1">
                  <c:v>39.919786100000003</c:v>
                </c:pt>
                <c:pt idx="2">
                  <c:v>46.186895810000003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15-45AF-9E29-BB510A1DF98E}"/>
            </c:ext>
          </c:extLst>
        </c:ser>
        <c:ser>
          <c:idx val="1"/>
          <c:order val="1"/>
          <c:tx>
            <c:strRef>
              <c:f>'Census Analysis'!$C$222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'Census Analysis'!$A$223:$A$225</c:f>
              <c:strCache>
                <c:ptCount val="3"/>
                <c:pt idx="0">
                  <c:v>No SEND</c:v>
                </c:pt>
                <c:pt idx="1">
                  <c:v>SEN support</c:v>
                </c:pt>
                <c:pt idx="2">
                  <c:v>EHCP</c:v>
                </c:pt>
              </c:strCache>
            </c:strRef>
          </c:cat>
          <c:val>
            <c:numRef>
              <c:f>'Census Analysis'!$C$223:$C$225</c:f>
              <c:numCache>
                <c:formatCode>0.0</c:formatCode>
                <c:ptCount val="3"/>
                <c:pt idx="0">
                  <c:v>22.367551161462874</c:v>
                </c:pt>
                <c:pt idx="1">
                  <c:v>39.057085932085933</c:v>
                </c:pt>
                <c:pt idx="2">
                  <c:v>44.152635431918007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15-45AF-9E29-BB510A1DF98E}"/>
            </c:ext>
          </c:extLst>
        </c:ser>
        <c:ser>
          <c:idx val="2"/>
          <c:order val="2"/>
          <c:tx>
            <c:strRef>
              <c:f>'Census Analysis'!$D$222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'Census Analysis'!$A$223:$A$225</c:f>
              <c:strCache>
                <c:ptCount val="3"/>
                <c:pt idx="0">
                  <c:v>No SEND</c:v>
                </c:pt>
                <c:pt idx="1">
                  <c:v>SEN support</c:v>
                </c:pt>
                <c:pt idx="2">
                  <c:v>EHCP</c:v>
                </c:pt>
              </c:strCache>
            </c:strRef>
          </c:cat>
          <c:val>
            <c:numRef>
              <c:f>'Census Analysis'!$D$223:$D$225</c:f>
              <c:numCache>
                <c:formatCode>0.0</c:formatCode>
                <c:ptCount val="3"/>
                <c:pt idx="0">
                  <c:v>20.359328439999999</c:v>
                </c:pt>
                <c:pt idx="1">
                  <c:v>38.639606790000002</c:v>
                </c:pt>
                <c:pt idx="2">
                  <c:v>43.729409179999998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15-45AF-9E29-BB510A1DF98E}"/>
            </c:ext>
          </c:extLst>
        </c:ser>
        <c:ser>
          <c:idx val="3"/>
          <c:order val="3"/>
          <c:tx>
            <c:strRef>
              <c:f>'Census Analysis'!$E$222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'Census Analysis'!$A$223:$A$225</c:f>
              <c:strCache>
                <c:ptCount val="3"/>
                <c:pt idx="0">
                  <c:v>No SEND</c:v>
                </c:pt>
                <c:pt idx="1">
                  <c:v>SEN support</c:v>
                </c:pt>
                <c:pt idx="2">
                  <c:v>EHCP</c:v>
                </c:pt>
              </c:strCache>
            </c:strRef>
          </c:cat>
          <c:val>
            <c:numRef>
              <c:f>'Census Analysis'!$E$223:$E$225</c:f>
              <c:numCache>
                <c:formatCode>0.0</c:formatCode>
                <c:ptCount val="3"/>
                <c:pt idx="0">
                  <c:v>14.87232449</c:v>
                </c:pt>
                <c:pt idx="1">
                  <c:v>29.886033900000001</c:v>
                </c:pt>
                <c:pt idx="2">
                  <c:v>34.572067169999997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15-45AF-9E29-BB510A1DF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7521400"/>
        <c:axId val="427523368"/>
      </c:barChart>
      <c:catAx>
        <c:axId val="42752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523368"/>
        <c:crosses val="autoZero"/>
        <c:auto val="1"/>
        <c:lblAlgn val="ctr"/>
        <c:lblOffset val="100"/>
        <c:noMultiLvlLbl val="0"/>
      </c:catAx>
      <c:valAx>
        <c:axId val="427523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</a:p>
            </c:rich>
          </c:tx>
          <c:layout>
            <c:manualLayout>
              <c:xMode val="edge"/>
              <c:yMode val="edge"/>
              <c:x val="8.4609567901234549E-3"/>
              <c:y val="0.391121441506449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52140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0044363425925924"/>
          <c:y val="3.9362139917695473E-2"/>
          <c:w val="0.23368090277777778"/>
          <c:h val="0.15712613168724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129918981481481"/>
          <c:y val="0"/>
          <c:w val="0.58413599537037042"/>
          <c:h val="0.8878279835390946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 - Primary Need'!$A$63:$A$75</c:f>
              <c:strCache>
                <c:ptCount val="13"/>
                <c:pt idx="0">
                  <c:v>Multi-sensory impairment</c:v>
                </c:pt>
                <c:pt idx="1">
                  <c:v>Profound and multiple learning difficulty</c:v>
                </c:pt>
                <c:pt idx="2">
                  <c:v>Visual impairment</c:v>
                </c:pt>
                <c:pt idx="3">
                  <c:v>Hearing impairment</c:v>
                </c:pt>
                <c:pt idx="4">
                  <c:v>Severe learning difficulty</c:v>
                </c:pt>
                <c:pt idx="5">
                  <c:v>Physical disability</c:v>
                </c:pt>
                <c:pt idx="6">
                  <c:v>Other difficulty/disability</c:v>
                </c:pt>
                <c:pt idx="7">
                  <c:v>No specialist assessment of type of need</c:v>
                </c:pt>
                <c:pt idx="8">
                  <c:v>Autistic Spectrum Disorders</c:v>
                </c:pt>
                <c:pt idx="9">
                  <c:v>Specific learning difficulty</c:v>
                </c:pt>
                <c:pt idx="10">
                  <c:v>Moderate learning difficulty</c:v>
                </c:pt>
                <c:pt idx="11">
                  <c:v>Social, emotional and mental health</c:v>
                </c:pt>
                <c:pt idx="12">
                  <c:v>Speech, language and communications needs</c:v>
                </c:pt>
              </c:strCache>
            </c:strRef>
          </c:cat>
          <c:val>
            <c:numRef>
              <c:f>'SC - Primary Need'!$D$63:$D$75</c:f>
              <c:numCache>
                <c:formatCode>General</c:formatCode>
                <c:ptCount val="13"/>
                <c:pt idx="0">
                  <c:v>14</c:v>
                </c:pt>
                <c:pt idx="1">
                  <c:v>32</c:v>
                </c:pt>
                <c:pt idx="2">
                  <c:v>42</c:v>
                </c:pt>
                <c:pt idx="3">
                  <c:v>88</c:v>
                </c:pt>
                <c:pt idx="4">
                  <c:v>117</c:v>
                </c:pt>
                <c:pt idx="5">
                  <c:v>157</c:v>
                </c:pt>
                <c:pt idx="6">
                  <c:v>170</c:v>
                </c:pt>
                <c:pt idx="7">
                  <c:v>245</c:v>
                </c:pt>
                <c:pt idx="8">
                  <c:v>483</c:v>
                </c:pt>
                <c:pt idx="9">
                  <c:v>754</c:v>
                </c:pt>
                <c:pt idx="10">
                  <c:v>786</c:v>
                </c:pt>
                <c:pt idx="11">
                  <c:v>887</c:v>
                </c:pt>
                <c:pt idx="12">
                  <c:v>896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'SC - Primary Need'!#REF!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7FAD-4870-822C-81B8739C9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8055032"/>
        <c:axId val="338057984"/>
      </c:barChart>
      <c:catAx>
        <c:axId val="338055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7984"/>
        <c:crosses val="autoZero"/>
        <c:auto val="1"/>
        <c:lblAlgn val="ctr"/>
        <c:lblOffset val="100"/>
        <c:noMultiLvlLbl val="0"/>
      </c:catAx>
      <c:valAx>
        <c:axId val="33805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dirty="0">
                    <a:solidFill>
                      <a:schemeClr val="tx1"/>
                    </a:solidFill>
                  </a:rPr>
                  <a:t># of pupils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5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28240740741"/>
          <c:y val="4.1893004115226506E-4"/>
          <c:w val="0.81050173611111109"/>
          <c:h val="0.874722222222222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'Census Analysis'!$H$282:$I$282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Analysis'!$A$284:$A$296</c:f>
              <c:strCache>
                <c:ptCount val="13"/>
                <c:pt idx="0">
                  <c:v>Profound and multiple learning difficulty</c:v>
                </c:pt>
                <c:pt idx="1">
                  <c:v>Severe learning difficulty</c:v>
                </c:pt>
                <c:pt idx="2">
                  <c:v>Multi-sensory impairment</c:v>
                </c:pt>
                <c:pt idx="3">
                  <c:v>Visual impairment</c:v>
                </c:pt>
                <c:pt idx="4">
                  <c:v>Hearing impairment</c:v>
                </c:pt>
                <c:pt idx="5">
                  <c:v>Other difficulty/disability</c:v>
                </c:pt>
                <c:pt idx="6">
                  <c:v>Physical disability</c:v>
                </c:pt>
                <c:pt idx="7">
                  <c:v>Autistic Spectrum Disorder</c:v>
                </c:pt>
                <c:pt idx="8">
                  <c:v>No specialist assessment of type of need</c:v>
                </c:pt>
                <c:pt idx="9">
                  <c:v>Specific learning difficulty</c:v>
                </c:pt>
                <c:pt idx="10">
                  <c:v>Social, emotional and mental health</c:v>
                </c:pt>
                <c:pt idx="11">
                  <c:v>Moderate learning difficulty</c:v>
                </c:pt>
                <c:pt idx="12">
                  <c:v>Speech, language and communications needs</c:v>
                </c:pt>
              </c:strCache>
            </c:strRef>
          </c:cat>
          <c:val>
            <c:numRef>
              <c:f>'Census Analysis'!$I$284:$I$296</c:f>
              <c:numCache>
                <c:formatCode>0.0%</c:formatCode>
                <c:ptCount val="13"/>
                <c:pt idx="0">
                  <c:v>8.3303463565520997E-4</c:v>
                </c:pt>
                <c:pt idx="1">
                  <c:v>2.7148300078325169E-3</c:v>
                </c:pt>
                <c:pt idx="2">
                  <c:v>2.9587664449666124E-3</c:v>
                </c:pt>
                <c:pt idx="3">
                  <c:v>8.3734915767254767E-3</c:v>
                </c:pt>
                <c:pt idx="4">
                  <c:v>1.5280045667556122E-2</c:v>
                </c:pt>
                <c:pt idx="5">
                  <c:v>3.7325593744606846E-2</c:v>
                </c:pt>
                <c:pt idx="6">
                  <c:v>2.2951597700691651E-2</c:v>
                </c:pt>
                <c:pt idx="7">
                  <c:v>5.7560702005920852E-2</c:v>
                </c:pt>
                <c:pt idx="8">
                  <c:v>4.6585221766431692E-2</c:v>
                </c:pt>
                <c:pt idx="9">
                  <c:v>0.10256116664675349</c:v>
                </c:pt>
                <c:pt idx="10">
                  <c:v>0.17415568122983791</c:v>
                </c:pt>
                <c:pt idx="11">
                  <c:v>0.21012717883361876</c:v>
                </c:pt>
                <c:pt idx="12">
                  <c:v>0.31857268973940289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35-4965-8C19-DB661C72097A}"/>
            </c:ext>
          </c:extLst>
        </c:ser>
        <c:ser>
          <c:idx val="2"/>
          <c:order val="1"/>
          <c:tx>
            <c:strRef>
              <c:f>'Census Analysis'!$F$282:$G$282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Analysis'!$A$284:$A$296</c:f>
              <c:strCache>
                <c:ptCount val="13"/>
                <c:pt idx="0">
                  <c:v>Profound and multiple learning difficulty</c:v>
                </c:pt>
                <c:pt idx="1">
                  <c:v>Severe learning difficulty</c:v>
                </c:pt>
                <c:pt idx="2">
                  <c:v>Multi-sensory impairment</c:v>
                </c:pt>
                <c:pt idx="3">
                  <c:v>Visual impairment</c:v>
                </c:pt>
                <c:pt idx="4">
                  <c:v>Hearing impairment</c:v>
                </c:pt>
                <c:pt idx="5">
                  <c:v>Other difficulty/disability</c:v>
                </c:pt>
                <c:pt idx="6">
                  <c:v>Physical disability</c:v>
                </c:pt>
                <c:pt idx="7">
                  <c:v>Autistic Spectrum Disorder</c:v>
                </c:pt>
                <c:pt idx="8">
                  <c:v>No specialist assessment of type of need</c:v>
                </c:pt>
                <c:pt idx="9">
                  <c:v>Specific learning difficulty</c:v>
                </c:pt>
                <c:pt idx="10">
                  <c:v>Social, emotional and mental health</c:v>
                </c:pt>
                <c:pt idx="11">
                  <c:v>Moderate learning difficulty</c:v>
                </c:pt>
                <c:pt idx="12">
                  <c:v>Speech, language and communications needs</c:v>
                </c:pt>
              </c:strCache>
            </c:strRef>
          </c:cat>
          <c:val>
            <c:numRef>
              <c:f>'Census Analysis'!$G$284:$G$296</c:f>
              <c:numCache>
                <c:formatCode>0.0%</c:formatCode>
                <c:ptCount val="13"/>
                <c:pt idx="0">
                  <c:v>7.6994642456129094E-4</c:v>
                </c:pt>
                <c:pt idx="1">
                  <c:v>2.1815148695903245E-3</c:v>
                </c:pt>
                <c:pt idx="2">
                  <c:v>4.523435244297584E-3</c:v>
                </c:pt>
                <c:pt idx="3">
                  <c:v>8.3410862660806516E-3</c:v>
                </c:pt>
                <c:pt idx="4">
                  <c:v>1.549517179429598E-2</c:v>
                </c:pt>
                <c:pt idx="5">
                  <c:v>3.5257130024702446E-2</c:v>
                </c:pt>
                <c:pt idx="6">
                  <c:v>2.5183664303358892E-2</c:v>
                </c:pt>
                <c:pt idx="7">
                  <c:v>6.3039363510955695E-2</c:v>
                </c:pt>
                <c:pt idx="8">
                  <c:v>3.7919861409643582E-2</c:v>
                </c:pt>
                <c:pt idx="9">
                  <c:v>8.1133104488146035E-2</c:v>
                </c:pt>
                <c:pt idx="10">
                  <c:v>0.17420037855699208</c:v>
                </c:pt>
                <c:pt idx="11">
                  <c:v>0.22591511340669213</c:v>
                </c:pt>
                <c:pt idx="12">
                  <c:v>0.3260402297006833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35-4965-8C19-DB661C72097A}"/>
            </c:ext>
          </c:extLst>
        </c:ser>
        <c:ser>
          <c:idx val="1"/>
          <c:order val="2"/>
          <c:tx>
            <c:strRef>
              <c:f>'Census Analysis'!$D$282:$E$282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Analysis'!$A$284:$A$296</c:f>
              <c:strCache>
                <c:ptCount val="13"/>
                <c:pt idx="0">
                  <c:v>Profound and multiple learning difficulty</c:v>
                </c:pt>
                <c:pt idx="1">
                  <c:v>Severe learning difficulty</c:v>
                </c:pt>
                <c:pt idx="2">
                  <c:v>Multi-sensory impairment</c:v>
                </c:pt>
                <c:pt idx="3">
                  <c:v>Visual impairment</c:v>
                </c:pt>
                <c:pt idx="4">
                  <c:v>Hearing impairment</c:v>
                </c:pt>
                <c:pt idx="5">
                  <c:v>Other difficulty/disability</c:v>
                </c:pt>
                <c:pt idx="6">
                  <c:v>Physical disability</c:v>
                </c:pt>
                <c:pt idx="7">
                  <c:v>Autistic Spectrum Disorder</c:v>
                </c:pt>
                <c:pt idx="8">
                  <c:v>No specialist assessment of type of need</c:v>
                </c:pt>
                <c:pt idx="9">
                  <c:v>Specific learning difficulty</c:v>
                </c:pt>
                <c:pt idx="10">
                  <c:v>Social, emotional and mental health</c:v>
                </c:pt>
                <c:pt idx="11">
                  <c:v>Moderate learning difficulty</c:v>
                </c:pt>
                <c:pt idx="12">
                  <c:v>Speech, language and communications needs</c:v>
                </c:pt>
              </c:strCache>
            </c:strRef>
          </c:cat>
          <c:val>
            <c:numRef>
              <c:f>'Census Analysis'!$E$284:$E$296</c:f>
              <c:numCache>
                <c:formatCode>0.0%</c:formatCode>
                <c:ptCount val="13"/>
                <c:pt idx="0">
                  <c:v>9.2491093450260348E-4</c:v>
                </c:pt>
                <c:pt idx="1">
                  <c:v>1.9868457111537406E-3</c:v>
                </c:pt>
                <c:pt idx="2">
                  <c:v>3.3570841326390792E-3</c:v>
                </c:pt>
                <c:pt idx="3">
                  <c:v>7.9131268840778295E-3</c:v>
                </c:pt>
                <c:pt idx="4">
                  <c:v>1.3770896135927651E-2</c:v>
                </c:pt>
                <c:pt idx="5">
                  <c:v>4.0970128802411618E-2</c:v>
                </c:pt>
                <c:pt idx="6">
                  <c:v>2.4458755823513291E-2</c:v>
                </c:pt>
                <c:pt idx="7">
                  <c:v>7.7624006577144425E-2</c:v>
                </c:pt>
                <c:pt idx="8">
                  <c:v>3.4769799945190465E-2</c:v>
                </c:pt>
                <c:pt idx="9">
                  <c:v>9.8794190189092898E-2</c:v>
                </c:pt>
                <c:pt idx="10">
                  <c:v>0.17528775006851191</c:v>
                </c:pt>
                <c:pt idx="11">
                  <c:v>0.20197314332693889</c:v>
                </c:pt>
                <c:pt idx="12">
                  <c:v>0.31816936146889557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35-4965-8C19-DB661C72097A}"/>
            </c:ext>
          </c:extLst>
        </c:ser>
        <c:ser>
          <c:idx val="0"/>
          <c:order val="3"/>
          <c:tx>
            <c:strRef>
              <c:f>'Census Analysis'!$B$282:$C$282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Analysis'!$A$284:$A$296</c:f>
              <c:strCache>
                <c:ptCount val="13"/>
                <c:pt idx="0">
                  <c:v>Profound and multiple learning difficulty</c:v>
                </c:pt>
                <c:pt idx="1">
                  <c:v>Severe learning difficulty</c:v>
                </c:pt>
                <c:pt idx="2">
                  <c:v>Multi-sensory impairment</c:v>
                </c:pt>
                <c:pt idx="3">
                  <c:v>Visual impairment</c:v>
                </c:pt>
                <c:pt idx="4">
                  <c:v>Hearing impairment</c:v>
                </c:pt>
                <c:pt idx="5">
                  <c:v>Other difficulty/disability</c:v>
                </c:pt>
                <c:pt idx="6">
                  <c:v>Physical disability</c:v>
                </c:pt>
                <c:pt idx="7">
                  <c:v>Autistic Spectrum Disorder</c:v>
                </c:pt>
                <c:pt idx="8">
                  <c:v>No specialist assessment of type of need</c:v>
                </c:pt>
                <c:pt idx="9">
                  <c:v>Specific learning difficulty</c:v>
                </c:pt>
                <c:pt idx="10">
                  <c:v>Social, emotional and mental health</c:v>
                </c:pt>
                <c:pt idx="11">
                  <c:v>Moderate learning difficulty</c:v>
                </c:pt>
                <c:pt idx="12">
                  <c:v>Speech, language and communications needs</c:v>
                </c:pt>
              </c:strCache>
            </c:strRef>
          </c:cat>
          <c:val>
            <c:numRef>
              <c:f>'Census Analysis'!$C$284:$C$296</c:f>
              <c:numCache>
                <c:formatCode>0.0%</c:formatCode>
                <c:ptCount val="13"/>
                <c:pt idx="0">
                  <c:v>4.2789901583226359E-4</c:v>
                </c:pt>
                <c:pt idx="1">
                  <c:v>1.7115960633290544E-3</c:v>
                </c:pt>
                <c:pt idx="2">
                  <c:v>3.8510911424903724E-3</c:v>
                </c:pt>
                <c:pt idx="3">
                  <c:v>6.4184852374839542E-3</c:v>
                </c:pt>
                <c:pt idx="4">
                  <c:v>1.198117244330338E-2</c:v>
                </c:pt>
                <c:pt idx="5">
                  <c:v>2.6957637997432605E-2</c:v>
                </c:pt>
                <c:pt idx="6">
                  <c:v>3.0808729139922979E-2</c:v>
                </c:pt>
                <c:pt idx="7">
                  <c:v>5.4343175010697478E-2</c:v>
                </c:pt>
                <c:pt idx="8">
                  <c:v>7.4026529738981606E-2</c:v>
                </c:pt>
                <c:pt idx="9">
                  <c:v>9.8416773641420624E-2</c:v>
                </c:pt>
                <c:pt idx="10">
                  <c:v>0.18185708172871201</c:v>
                </c:pt>
                <c:pt idx="11">
                  <c:v>0.18998716302952504</c:v>
                </c:pt>
                <c:pt idx="12">
                  <c:v>0.31921266581086866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35-4965-8C19-DB661C720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055032"/>
        <c:axId val="338057984"/>
      </c:barChart>
      <c:catAx>
        <c:axId val="338055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7984"/>
        <c:crosses val="autoZero"/>
        <c:auto val="1"/>
        <c:lblAlgn val="ctr"/>
        <c:lblOffset val="100"/>
        <c:noMultiLvlLbl val="0"/>
      </c:catAx>
      <c:valAx>
        <c:axId val="33805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among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pupils on SEN support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5862268518518516"/>
          <c:y val="0.13177407407407407"/>
          <c:w val="0.22814820533208788"/>
          <c:h val="0.20899762015444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28240740741"/>
          <c:y val="2.1324279835390942E-2"/>
          <c:w val="0.81050173611111109"/>
          <c:h val="0.85381687242798354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'Census Analysis'!$H$266:$I$266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Analysis'!$A$268:$A$279</c:f>
              <c:strCache>
                <c:ptCount val="12"/>
                <c:pt idx="0">
                  <c:v>Multi-sensory impairment</c:v>
                </c:pt>
                <c:pt idx="1">
                  <c:v>Profound and multiple learning difficulty</c:v>
                </c:pt>
                <c:pt idx="2">
                  <c:v>Visual impairment</c:v>
                </c:pt>
                <c:pt idx="3">
                  <c:v>Physical disability</c:v>
                </c:pt>
                <c:pt idx="4">
                  <c:v>Specific learning difficulty</c:v>
                </c:pt>
                <c:pt idx="5">
                  <c:v>Other difficulty/disability</c:v>
                </c:pt>
                <c:pt idx="6">
                  <c:v>Severe learning difficulty</c:v>
                </c:pt>
                <c:pt idx="7">
                  <c:v>Hearing impairment</c:v>
                </c:pt>
                <c:pt idx="8">
                  <c:v>Moderate learning difficulty</c:v>
                </c:pt>
                <c:pt idx="9">
                  <c:v>Speech, language and communications needs</c:v>
                </c:pt>
                <c:pt idx="10">
                  <c:v>Social, emotional and mental health</c:v>
                </c:pt>
                <c:pt idx="11">
                  <c:v>Autistic Spectrum Disorder</c:v>
                </c:pt>
              </c:strCache>
            </c:strRef>
          </c:cat>
          <c:val>
            <c:numRef>
              <c:f>'Census Analysis'!$I$268:$I$279</c:f>
              <c:numCache>
                <c:formatCode>0.0%</c:formatCode>
                <c:ptCount val="12"/>
                <c:pt idx="0">
                  <c:v>4.6980991874205997E-3</c:v>
                </c:pt>
                <c:pt idx="1">
                  <c:v>1.4897289005009707E-2</c:v>
                </c:pt>
                <c:pt idx="2">
                  <c:v>1.5160957836956783E-2</c:v>
                </c:pt>
                <c:pt idx="3">
                  <c:v>6.1626596994175317E-2</c:v>
                </c:pt>
                <c:pt idx="4">
                  <c:v>3.8531604304992931E-2</c:v>
                </c:pt>
                <c:pt idx="5">
                  <c:v>3.3569836285625251E-2</c:v>
                </c:pt>
                <c:pt idx="6">
                  <c:v>2.9435029602818859E-2</c:v>
                </c:pt>
                <c:pt idx="7">
                  <c:v>3.0921163019247824E-2</c:v>
                </c:pt>
                <c:pt idx="8">
                  <c:v>8.5488626285385561E-2</c:v>
                </c:pt>
                <c:pt idx="9">
                  <c:v>0.26050480596370956</c:v>
                </c:pt>
                <c:pt idx="10">
                  <c:v>0.12421198974088545</c:v>
                </c:pt>
                <c:pt idx="11">
                  <c:v>0.30095400177377213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8-48ED-B078-BB03DD82CFBF}"/>
            </c:ext>
          </c:extLst>
        </c:ser>
        <c:ser>
          <c:idx val="2"/>
          <c:order val="1"/>
          <c:tx>
            <c:strRef>
              <c:f>'Census Analysis'!$F$266:$G$266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Analysis'!$A$268:$A$279</c:f>
              <c:strCache>
                <c:ptCount val="12"/>
                <c:pt idx="0">
                  <c:v>Multi-sensory impairment</c:v>
                </c:pt>
                <c:pt idx="1">
                  <c:v>Profound and multiple learning difficulty</c:v>
                </c:pt>
                <c:pt idx="2">
                  <c:v>Visual impairment</c:v>
                </c:pt>
                <c:pt idx="3">
                  <c:v>Physical disability</c:v>
                </c:pt>
                <c:pt idx="4">
                  <c:v>Specific learning difficulty</c:v>
                </c:pt>
                <c:pt idx="5">
                  <c:v>Other difficulty/disability</c:v>
                </c:pt>
                <c:pt idx="6">
                  <c:v>Severe learning difficulty</c:v>
                </c:pt>
                <c:pt idx="7">
                  <c:v>Hearing impairment</c:v>
                </c:pt>
                <c:pt idx="8">
                  <c:v>Moderate learning difficulty</c:v>
                </c:pt>
                <c:pt idx="9">
                  <c:v>Speech, language and communications needs</c:v>
                </c:pt>
                <c:pt idx="10">
                  <c:v>Social, emotional and mental health</c:v>
                </c:pt>
                <c:pt idx="11">
                  <c:v>Autistic Spectrum Disorder</c:v>
                </c:pt>
              </c:strCache>
            </c:strRef>
          </c:cat>
          <c:val>
            <c:numRef>
              <c:f>'Census Analysis'!$G$268:$G$279</c:f>
              <c:numCache>
                <c:formatCode>0.0%</c:formatCode>
                <c:ptCount val="12"/>
                <c:pt idx="0">
                  <c:v>3.5667963683527885E-3</c:v>
                </c:pt>
                <c:pt idx="1">
                  <c:v>1.621271076523995E-2</c:v>
                </c:pt>
                <c:pt idx="2">
                  <c:v>1.5239948119325551E-2</c:v>
                </c:pt>
                <c:pt idx="3">
                  <c:v>7.3605706874189367E-2</c:v>
                </c:pt>
                <c:pt idx="4">
                  <c:v>3.728923476005188E-2</c:v>
                </c:pt>
                <c:pt idx="5">
                  <c:v>3.1128404669260701E-2</c:v>
                </c:pt>
                <c:pt idx="6">
                  <c:v>3.0804150453955903E-2</c:v>
                </c:pt>
                <c:pt idx="7">
                  <c:v>3.8586251621271078E-2</c:v>
                </c:pt>
                <c:pt idx="8">
                  <c:v>0.12062256809338522</c:v>
                </c:pt>
                <c:pt idx="9">
                  <c:v>0.23054474708171208</c:v>
                </c:pt>
                <c:pt idx="10">
                  <c:v>0.14169909208819714</c:v>
                </c:pt>
                <c:pt idx="11">
                  <c:v>0.26070038910505838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28-48ED-B078-BB03DD82CFBF}"/>
            </c:ext>
          </c:extLst>
        </c:ser>
        <c:ser>
          <c:idx val="1"/>
          <c:order val="2"/>
          <c:tx>
            <c:strRef>
              <c:f>'Census Analysis'!$D$266:$E$266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Analysis'!$A$268:$A$279</c:f>
              <c:strCache>
                <c:ptCount val="12"/>
                <c:pt idx="0">
                  <c:v>Multi-sensory impairment</c:v>
                </c:pt>
                <c:pt idx="1">
                  <c:v>Profound and multiple learning difficulty</c:v>
                </c:pt>
                <c:pt idx="2">
                  <c:v>Visual impairment</c:v>
                </c:pt>
                <c:pt idx="3">
                  <c:v>Physical disability</c:v>
                </c:pt>
                <c:pt idx="4">
                  <c:v>Specific learning difficulty</c:v>
                </c:pt>
                <c:pt idx="5">
                  <c:v>Other difficulty/disability</c:v>
                </c:pt>
                <c:pt idx="6">
                  <c:v>Severe learning difficulty</c:v>
                </c:pt>
                <c:pt idx="7">
                  <c:v>Hearing impairment</c:v>
                </c:pt>
                <c:pt idx="8">
                  <c:v>Moderate learning difficulty</c:v>
                </c:pt>
                <c:pt idx="9">
                  <c:v>Speech, language and communications needs</c:v>
                </c:pt>
                <c:pt idx="10">
                  <c:v>Social, emotional and mental health</c:v>
                </c:pt>
                <c:pt idx="11">
                  <c:v>Autistic Spectrum Disorder</c:v>
                </c:pt>
              </c:strCache>
            </c:strRef>
          </c:cat>
          <c:val>
            <c:numRef>
              <c:f>'Census Analysis'!$E$268:$E$279</c:f>
              <c:numCache>
                <c:formatCode>0.0%</c:formatCode>
                <c:ptCount val="12"/>
                <c:pt idx="0">
                  <c:v>5.9746079163554896E-3</c:v>
                </c:pt>
                <c:pt idx="1">
                  <c:v>1.5309932785660941E-2</c:v>
                </c:pt>
                <c:pt idx="2">
                  <c:v>1.2322628827483197E-2</c:v>
                </c:pt>
                <c:pt idx="3">
                  <c:v>6.6840926064227035E-2</c:v>
                </c:pt>
                <c:pt idx="4">
                  <c:v>3.4353995519044063E-2</c:v>
                </c:pt>
                <c:pt idx="5">
                  <c:v>3.9581777445855115E-2</c:v>
                </c:pt>
                <c:pt idx="6">
                  <c:v>3.9208364451082896E-2</c:v>
                </c:pt>
                <c:pt idx="7">
                  <c:v>2.2404779686333084E-2</c:v>
                </c:pt>
                <c:pt idx="8">
                  <c:v>0.11687826736370426</c:v>
                </c:pt>
                <c:pt idx="9">
                  <c:v>0.25018670649738611</c:v>
                </c:pt>
                <c:pt idx="10">
                  <c:v>0.13704256908140403</c:v>
                </c:pt>
                <c:pt idx="11">
                  <c:v>0.25989544436146378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28-48ED-B078-BB03DD82CFBF}"/>
            </c:ext>
          </c:extLst>
        </c:ser>
        <c:ser>
          <c:idx val="0"/>
          <c:order val="3"/>
          <c:tx>
            <c:strRef>
              <c:f>'Census Analysis'!$B$266:$C$266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Analysis'!$A$268:$A$279</c:f>
              <c:strCache>
                <c:ptCount val="12"/>
                <c:pt idx="0">
                  <c:v>Multi-sensory impairment</c:v>
                </c:pt>
                <c:pt idx="1">
                  <c:v>Profound and multiple learning difficulty</c:v>
                </c:pt>
                <c:pt idx="2">
                  <c:v>Visual impairment</c:v>
                </c:pt>
                <c:pt idx="3">
                  <c:v>Physical disability</c:v>
                </c:pt>
                <c:pt idx="4">
                  <c:v>Specific learning difficulty</c:v>
                </c:pt>
                <c:pt idx="5">
                  <c:v>Other difficulty/disability</c:v>
                </c:pt>
                <c:pt idx="6">
                  <c:v>Severe learning difficulty</c:v>
                </c:pt>
                <c:pt idx="7">
                  <c:v>Hearing impairment</c:v>
                </c:pt>
                <c:pt idx="8">
                  <c:v>Moderate learning difficulty</c:v>
                </c:pt>
                <c:pt idx="9">
                  <c:v>Speech, language and communications needs</c:v>
                </c:pt>
                <c:pt idx="10">
                  <c:v>Social, emotional and mental health</c:v>
                </c:pt>
                <c:pt idx="11">
                  <c:v>Autistic Spectrum Disorder</c:v>
                </c:pt>
              </c:strCache>
            </c:strRef>
          </c:cat>
          <c:val>
            <c:numRef>
              <c:f>'Census Analysis'!$C$268:$C$279</c:f>
              <c:numCache>
                <c:formatCode>0.0%</c:formatCode>
                <c:ptCount val="12"/>
                <c:pt idx="0">
                  <c:v>0</c:v>
                </c:pt>
                <c:pt idx="1">
                  <c:v>1.0582010582010581E-2</c:v>
                </c:pt>
                <c:pt idx="2">
                  <c:v>1.0582010582010581E-2</c:v>
                </c:pt>
                <c:pt idx="3">
                  <c:v>2.6455026455026454E-2</c:v>
                </c:pt>
                <c:pt idx="4">
                  <c:v>2.6455026455026454E-2</c:v>
                </c:pt>
                <c:pt idx="5">
                  <c:v>3.1746031746031744E-2</c:v>
                </c:pt>
                <c:pt idx="6">
                  <c:v>3.1746031746031744E-2</c:v>
                </c:pt>
                <c:pt idx="7">
                  <c:v>4.7619047619047616E-2</c:v>
                </c:pt>
                <c:pt idx="8">
                  <c:v>7.407407407407407E-2</c:v>
                </c:pt>
                <c:pt idx="9">
                  <c:v>0.12169312169312169</c:v>
                </c:pt>
                <c:pt idx="10">
                  <c:v>0.15873015873015872</c:v>
                </c:pt>
                <c:pt idx="11">
                  <c:v>0.46031746031746029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28-48ED-B078-BB03DD82C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055032"/>
        <c:axId val="338057984"/>
      </c:barChart>
      <c:catAx>
        <c:axId val="338055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7984"/>
        <c:crosses val="autoZero"/>
        <c:auto val="1"/>
        <c:lblAlgn val="ctr"/>
        <c:lblOffset val="100"/>
        <c:noMultiLvlLbl val="0"/>
      </c:catAx>
      <c:valAx>
        <c:axId val="33805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among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pupils with EHCPs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6401238425925933"/>
          <c:y val="9.7438888888888867E-2"/>
          <c:w val="0.23598765432098764"/>
          <c:h val="0.194898943293067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28240740741"/>
          <c:y val="4.1893004115226506E-4"/>
          <c:w val="0.81050173611111109"/>
          <c:h val="0.874722222222222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'Census Analysis'!$H$315:$I$315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Analysis'!$A$317:$A$329</c:f>
              <c:strCache>
                <c:ptCount val="13"/>
                <c:pt idx="0">
                  <c:v>Multi-sensory impairment</c:v>
                </c:pt>
                <c:pt idx="1">
                  <c:v>Profound and multiple learning difficulty</c:v>
                </c:pt>
                <c:pt idx="2">
                  <c:v>Severe learning difficulty</c:v>
                </c:pt>
                <c:pt idx="3">
                  <c:v>Visual impairment</c:v>
                </c:pt>
                <c:pt idx="4">
                  <c:v>Hearing impairment</c:v>
                </c:pt>
                <c:pt idx="5">
                  <c:v>Physical disability</c:v>
                </c:pt>
                <c:pt idx="6">
                  <c:v>Speech, language and communications needs</c:v>
                </c:pt>
                <c:pt idx="7">
                  <c:v>No specialist assessment of type of need</c:v>
                </c:pt>
                <c:pt idx="8">
                  <c:v>Other difficulty/disability</c:v>
                </c:pt>
                <c:pt idx="9">
                  <c:v>Autistic Spectrum Disorder</c:v>
                </c:pt>
                <c:pt idx="10">
                  <c:v>Moderate learning difficulty</c:v>
                </c:pt>
                <c:pt idx="11">
                  <c:v>Social, emotional and mental health</c:v>
                </c:pt>
                <c:pt idx="12">
                  <c:v>Specific learning difficulty</c:v>
                </c:pt>
              </c:strCache>
            </c:strRef>
          </c:cat>
          <c:val>
            <c:numRef>
              <c:f>'Census Analysis'!$I$317:$I$329</c:f>
              <c:numCache>
                <c:formatCode>0.0%</c:formatCode>
                <c:ptCount val="13"/>
                <c:pt idx="0">
                  <c:v>2.228416663809722E-3</c:v>
                </c:pt>
                <c:pt idx="1">
                  <c:v>4.3777179431054897E-4</c:v>
                </c:pt>
                <c:pt idx="2">
                  <c:v>2.5053205096085634E-3</c:v>
                </c:pt>
                <c:pt idx="3">
                  <c:v>1.187521921554459E-2</c:v>
                </c:pt>
                <c:pt idx="4">
                  <c:v>2.0667575614528748E-2</c:v>
                </c:pt>
                <c:pt idx="5">
                  <c:v>2.4269962789397484E-2</c:v>
                </c:pt>
                <c:pt idx="6">
                  <c:v>0.10783163191303637</c:v>
                </c:pt>
                <c:pt idx="7">
                  <c:v>3.0907743550118279E-2</c:v>
                </c:pt>
                <c:pt idx="8">
                  <c:v>6.05127204352401E-2</c:v>
                </c:pt>
                <c:pt idx="9">
                  <c:v>8.464818707096386E-2</c:v>
                </c:pt>
                <c:pt idx="10">
                  <c:v>0.22196084843338354</c:v>
                </c:pt>
                <c:pt idx="11">
                  <c:v>0.21164683947224763</c:v>
                </c:pt>
                <c:pt idx="12">
                  <c:v>0.22050776253781057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3-4023-8C9E-CAB99CA53811}"/>
            </c:ext>
          </c:extLst>
        </c:ser>
        <c:ser>
          <c:idx val="2"/>
          <c:order val="1"/>
          <c:tx>
            <c:strRef>
              <c:f>'Census Analysis'!$F$315:$G$315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Analysis'!$A$317:$A$329</c:f>
              <c:strCache>
                <c:ptCount val="13"/>
                <c:pt idx="0">
                  <c:v>Multi-sensory impairment</c:v>
                </c:pt>
                <c:pt idx="1">
                  <c:v>Profound and multiple learning difficulty</c:v>
                </c:pt>
                <c:pt idx="2">
                  <c:v>Severe learning difficulty</c:v>
                </c:pt>
                <c:pt idx="3">
                  <c:v>Visual impairment</c:v>
                </c:pt>
                <c:pt idx="4">
                  <c:v>Hearing impairment</c:v>
                </c:pt>
                <c:pt idx="5">
                  <c:v>Physical disability</c:v>
                </c:pt>
                <c:pt idx="6">
                  <c:v>Speech, language and communications needs</c:v>
                </c:pt>
                <c:pt idx="7">
                  <c:v>No specialist assessment of type of need</c:v>
                </c:pt>
                <c:pt idx="8">
                  <c:v>Other difficulty/disability</c:v>
                </c:pt>
                <c:pt idx="9">
                  <c:v>Autistic Spectrum Disorder</c:v>
                </c:pt>
                <c:pt idx="10">
                  <c:v>Moderate learning difficulty</c:v>
                </c:pt>
                <c:pt idx="11">
                  <c:v>Social, emotional and mental health</c:v>
                </c:pt>
                <c:pt idx="12">
                  <c:v>Specific learning difficulty</c:v>
                </c:pt>
              </c:strCache>
            </c:strRef>
          </c:cat>
          <c:val>
            <c:numRef>
              <c:f>'Census Analysis'!$G$317:$G$329</c:f>
              <c:numCache>
                <c:formatCode>0.0%</c:formatCode>
                <c:ptCount val="13"/>
                <c:pt idx="0">
                  <c:v>3.2560916047104792E-3</c:v>
                </c:pt>
                <c:pt idx="1">
                  <c:v>5.4268193411841321E-5</c:v>
                </c:pt>
                <c:pt idx="2">
                  <c:v>5.9152330818907041E-3</c:v>
                </c:pt>
                <c:pt idx="3">
                  <c:v>1.2915830032018235E-2</c:v>
                </c:pt>
                <c:pt idx="4">
                  <c:v>2.2304227492266782E-2</c:v>
                </c:pt>
                <c:pt idx="5">
                  <c:v>2.7405437672979868E-2</c:v>
                </c:pt>
                <c:pt idx="6">
                  <c:v>9.7248602594019642E-2</c:v>
                </c:pt>
                <c:pt idx="7">
                  <c:v>3.5165789330873172E-2</c:v>
                </c:pt>
                <c:pt idx="8">
                  <c:v>4.6236500786888804E-2</c:v>
                </c:pt>
                <c:pt idx="9">
                  <c:v>8.7534595973300044E-2</c:v>
                </c:pt>
                <c:pt idx="10">
                  <c:v>0.24290443371140175</c:v>
                </c:pt>
                <c:pt idx="11">
                  <c:v>0.22201117924784283</c:v>
                </c:pt>
                <c:pt idx="12">
                  <c:v>0.19704781027839582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3-4023-8C9E-CAB99CA53811}"/>
            </c:ext>
          </c:extLst>
        </c:ser>
        <c:ser>
          <c:idx val="1"/>
          <c:order val="2"/>
          <c:tx>
            <c:strRef>
              <c:f>'Census Analysis'!$D$315:$E$315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Analysis'!$A$317:$A$329</c:f>
              <c:strCache>
                <c:ptCount val="13"/>
                <c:pt idx="0">
                  <c:v>Multi-sensory impairment</c:v>
                </c:pt>
                <c:pt idx="1">
                  <c:v>Profound and multiple learning difficulty</c:v>
                </c:pt>
                <c:pt idx="2">
                  <c:v>Severe learning difficulty</c:v>
                </c:pt>
                <c:pt idx="3">
                  <c:v>Visual impairment</c:v>
                </c:pt>
                <c:pt idx="4">
                  <c:v>Hearing impairment</c:v>
                </c:pt>
                <c:pt idx="5">
                  <c:v>Physical disability</c:v>
                </c:pt>
                <c:pt idx="6">
                  <c:v>Speech, language and communications needs</c:v>
                </c:pt>
                <c:pt idx="7">
                  <c:v>No specialist assessment of type of need</c:v>
                </c:pt>
                <c:pt idx="8">
                  <c:v>Other difficulty/disability</c:v>
                </c:pt>
                <c:pt idx="9">
                  <c:v>Autistic Spectrum Disorder</c:v>
                </c:pt>
                <c:pt idx="10">
                  <c:v>Moderate learning difficulty</c:v>
                </c:pt>
                <c:pt idx="11">
                  <c:v>Social, emotional and mental health</c:v>
                </c:pt>
                <c:pt idx="12">
                  <c:v>Specific learning difficulty</c:v>
                </c:pt>
              </c:strCache>
            </c:strRef>
          </c:cat>
          <c:val>
            <c:numRef>
              <c:f>'Census Analysis'!$E$317:$E$329</c:f>
              <c:numCache>
                <c:formatCode>0.0%</c:formatCode>
                <c:ptCount val="13"/>
                <c:pt idx="0">
                  <c:v>4.3616424699358218E-3</c:v>
                </c:pt>
                <c:pt idx="1">
                  <c:v>1.246183562838806E-4</c:v>
                </c:pt>
                <c:pt idx="2">
                  <c:v>1.401956508193657E-2</c:v>
                </c:pt>
                <c:pt idx="3">
                  <c:v>1.3645710013084927E-2</c:v>
                </c:pt>
                <c:pt idx="4">
                  <c:v>2.0188173717988658E-2</c:v>
                </c:pt>
                <c:pt idx="5">
                  <c:v>3.1092279892828215E-2</c:v>
                </c:pt>
                <c:pt idx="6">
                  <c:v>9.9881612561530317E-2</c:v>
                </c:pt>
                <c:pt idx="7">
                  <c:v>2.3802106050221199E-2</c:v>
                </c:pt>
                <c:pt idx="8">
                  <c:v>4.4862608262197019E-2</c:v>
                </c:pt>
                <c:pt idx="9">
                  <c:v>9.6205371051155841E-2</c:v>
                </c:pt>
                <c:pt idx="10">
                  <c:v>0.22836313789021123</c:v>
                </c:pt>
                <c:pt idx="11">
                  <c:v>0.21720979500280391</c:v>
                </c:pt>
                <c:pt idx="12">
                  <c:v>0.20624337964982242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43-4023-8C9E-CAB99CA53811}"/>
            </c:ext>
          </c:extLst>
        </c:ser>
        <c:ser>
          <c:idx val="0"/>
          <c:order val="3"/>
          <c:tx>
            <c:strRef>
              <c:f>'Census Analysis'!$B$315:$C$315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Analysis'!$A$317:$A$329</c:f>
              <c:strCache>
                <c:ptCount val="13"/>
                <c:pt idx="0">
                  <c:v>Multi-sensory impairment</c:v>
                </c:pt>
                <c:pt idx="1">
                  <c:v>Profound and multiple learning difficulty</c:v>
                </c:pt>
                <c:pt idx="2">
                  <c:v>Severe learning difficulty</c:v>
                </c:pt>
                <c:pt idx="3">
                  <c:v>Visual impairment</c:v>
                </c:pt>
                <c:pt idx="4">
                  <c:v>Hearing impairment</c:v>
                </c:pt>
                <c:pt idx="5">
                  <c:v>Physical disability</c:v>
                </c:pt>
                <c:pt idx="6">
                  <c:v>Speech, language and communications needs</c:v>
                </c:pt>
                <c:pt idx="7">
                  <c:v>No specialist assessment of type of need</c:v>
                </c:pt>
                <c:pt idx="8">
                  <c:v>Other difficulty/disability</c:v>
                </c:pt>
                <c:pt idx="9">
                  <c:v>Autistic Spectrum Disorder</c:v>
                </c:pt>
                <c:pt idx="10">
                  <c:v>Moderate learning difficulty</c:v>
                </c:pt>
                <c:pt idx="11">
                  <c:v>Social, emotional and mental health</c:v>
                </c:pt>
                <c:pt idx="12">
                  <c:v>Specific learning difficulty</c:v>
                </c:pt>
              </c:strCache>
            </c:strRef>
          </c:cat>
          <c:val>
            <c:numRef>
              <c:f>'Census Analysis'!$C$317:$C$329</c:f>
              <c:numCache>
                <c:formatCode>0.0%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3.0211480362537764E-3</c:v>
                </c:pt>
                <c:pt idx="3">
                  <c:v>1.5861027190332326E-2</c:v>
                </c:pt>
                <c:pt idx="4">
                  <c:v>2.7945619335347432E-2</c:v>
                </c:pt>
                <c:pt idx="5">
                  <c:v>3.2477341389728097E-2</c:v>
                </c:pt>
                <c:pt idx="6">
                  <c:v>4.3806646525679761E-2</c:v>
                </c:pt>
                <c:pt idx="7">
                  <c:v>5.4380664652567974E-2</c:v>
                </c:pt>
                <c:pt idx="8">
                  <c:v>6.0422960725075532E-2</c:v>
                </c:pt>
                <c:pt idx="9">
                  <c:v>6.5709969788519632E-2</c:v>
                </c:pt>
                <c:pt idx="10">
                  <c:v>0.1163141993957704</c:v>
                </c:pt>
                <c:pt idx="11">
                  <c:v>0.20694864048338368</c:v>
                </c:pt>
                <c:pt idx="12">
                  <c:v>0.37311178247734139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43-4023-8C9E-CAB99CA538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055032"/>
        <c:axId val="338057984"/>
      </c:barChart>
      <c:catAx>
        <c:axId val="338055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7984"/>
        <c:crosses val="autoZero"/>
        <c:auto val="1"/>
        <c:lblAlgn val="ctr"/>
        <c:lblOffset val="100"/>
        <c:noMultiLvlLbl val="0"/>
      </c:catAx>
      <c:valAx>
        <c:axId val="33805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among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pupils on SEN support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6401238425925933"/>
          <c:y val="5.2893621399176957E-2"/>
          <c:w val="0.23402777777777778"/>
          <c:h val="0.201705555555555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28240740741"/>
          <c:y val="2.3937448559670772E-2"/>
          <c:w val="0.81050173611111109"/>
          <c:h val="0.8512037037037036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'Census Analysis'!$H$299:$I$299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Analysis'!$A$301:$A$312</c:f>
              <c:strCache>
                <c:ptCount val="12"/>
                <c:pt idx="0">
                  <c:v>Profound and multiple learning difficulty</c:v>
                </c:pt>
                <c:pt idx="1">
                  <c:v>Multi-sensory impairment</c:v>
                </c:pt>
                <c:pt idx="2">
                  <c:v>Severe learning difficulty</c:v>
                </c:pt>
                <c:pt idx="3">
                  <c:v>Visual impairment</c:v>
                </c:pt>
                <c:pt idx="4">
                  <c:v>Physical disability</c:v>
                </c:pt>
                <c:pt idx="5">
                  <c:v>Hearing impairment</c:v>
                </c:pt>
                <c:pt idx="6">
                  <c:v>Other difficulty/disability</c:v>
                </c:pt>
                <c:pt idx="7">
                  <c:v>Specific learning difficulty</c:v>
                </c:pt>
                <c:pt idx="8">
                  <c:v>Moderate learning difficulty</c:v>
                </c:pt>
                <c:pt idx="9">
                  <c:v>Speech, language and communications needs</c:v>
                </c:pt>
                <c:pt idx="10">
                  <c:v>Social, emotional and mental health</c:v>
                </c:pt>
                <c:pt idx="11">
                  <c:v>Autistic Spectrum Disorder</c:v>
                </c:pt>
              </c:strCache>
            </c:strRef>
          </c:cat>
          <c:val>
            <c:numRef>
              <c:f>'Census Analysis'!$I$301:$I$312</c:f>
              <c:numCache>
                <c:formatCode>0.0%</c:formatCode>
                <c:ptCount val="12"/>
                <c:pt idx="0">
                  <c:v>4.4165504416550441E-3</c:v>
                </c:pt>
                <c:pt idx="1">
                  <c:v>3.3871289101414623E-3</c:v>
                </c:pt>
                <c:pt idx="2">
                  <c:v>1.8081291093843394E-2</c:v>
                </c:pt>
                <c:pt idx="3">
                  <c:v>2.1734077173407716E-2</c:v>
                </c:pt>
                <c:pt idx="4">
                  <c:v>6.6812778109849244E-2</c:v>
                </c:pt>
                <c:pt idx="5">
                  <c:v>3.3738460516703192E-2</c:v>
                </c:pt>
                <c:pt idx="6">
                  <c:v>3.421996413628213E-2</c:v>
                </c:pt>
                <c:pt idx="7">
                  <c:v>7.3852693099555028E-2</c:v>
                </c:pt>
                <c:pt idx="8">
                  <c:v>0.11768612605432689</c:v>
                </c:pt>
                <c:pt idx="9">
                  <c:v>0.17254433154014745</c:v>
                </c:pt>
                <c:pt idx="10">
                  <c:v>0.17815633924420535</c:v>
                </c:pt>
                <c:pt idx="11">
                  <c:v>0.2753702596798831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E5-4538-8C38-F850293D0A70}"/>
            </c:ext>
          </c:extLst>
        </c:ser>
        <c:ser>
          <c:idx val="2"/>
          <c:order val="1"/>
          <c:tx>
            <c:strRef>
              <c:f>'Census Analysis'!$F$299:$G$299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Analysis'!$A$301:$A$312</c:f>
              <c:strCache>
                <c:ptCount val="12"/>
                <c:pt idx="0">
                  <c:v>Profound and multiple learning difficulty</c:v>
                </c:pt>
                <c:pt idx="1">
                  <c:v>Multi-sensory impairment</c:v>
                </c:pt>
                <c:pt idx="2">
                  <c:v>Severe learning difficulty</c:v>
                </c:pt>
                <c:pt idx="3">
                  <c:v>Visual impairment</c:v>
                </c:pt>
                <c:pt idx="4">
                  <c:v>Physical disability</c:v>
                </c:pt>
                <c:pt idx="5">
                  <c:v>Hearing impairment</c:v>
                </c:pt>
                <c:pt idx="6">
                  <c:v>Other difficulty/disability</c:v>
                </c:pt>
                <c:pt idx="7">
                  <c:v>Specific learning difficulty</c:v>
                </c:pt>
                <c:pt idx="8">
                  <c:v>Moderate learning difficulty</c:v>
                </c:pt>
                <c:pt idx="9">
                  <c:v>Speech, language and communications needs</c:v>
                </c:pt>
                <c:pt idx="10">
                  <c:v>Social, emotional and mental health</c:v>
                </c:pt>
                <c:pt idx="11">
                  <c:v>Autistic Spectrum Disorder</c:v>
                </c:pt>
              </c:strCache>
            </c:strRef>
          </c:cat>
          <c:val>
            <c:numRef>
              <c:f>'Census Analysis'!$G$301:$G$312</c:f>
              <c:numCache>
                <c:formatCode>0.0%</c:formatCode>
                <c:ptCount val="12"/>
                <c:pt idx="0">
                  <c:v>2.7810885975367503E-3</c:v>
                </c:pt>
                <c:pt idx="1">
                  <c:v>3.9729837107667859E-3</c:v>
                </c:pt>
                <c:pt idx="2">
                  <c:v>2.820818434644418E-2</c:v>
                </c:pt>
                <c:pt idx="3">
                  <c:v>2.2646007151370679E-2</c:v>
                </c:pt>
                <c:pt idx="4">
                  <c:v>6.475963448549861E-2</c:v>
                </c:pt>
                <c:pt idx="5">
                  <c:v>3.6948748510131108E-2</c:v>
                </c:pt>
                <c:pt idx="6">
                  <c:v>2.6221692491060787E-2</c:v>
                </c:pt>
                <c:pt idx="7">
                  <c:v>5.403257846642829E-2</c:v>
                </c:pt>
                <c:pt idx="8">
                  <c:v>0.15891934843067143</c:v>
                </c:pt>
                <c:pt idx="9">
                  <c:v>0.12355979340484705</c:v>
                </c:pt>
                <c:pt idx="10">
                  <c:v>0.19070321811680571</c:v>
                </c:pt>
                <c:pt idx="11">
                  <c:v>0.28724672228843862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E5-4538-8C38-F850293D0A70}"/>
            </c:ext>
          </c:extLst>
        </c:ser>
        <c:ser>
          <c:idx val="1"/>
          <c:order val="2"/>
          <c:tx>
            <c:strRef>
              <c:f>'Census Analysis'!$D$299:$E$299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Analysis'!$A$301:$A$312</c:f>
              <c:strCache>
                <c:ptCount val="12"/>
                <c:pt idx="0">
                  <c:v>Profound and multiple learning difficulty</c:v>
                </c:pt>
                <c:pt idx="1">
                  <c:v>Multi-sensory impairment</c:v>
                </c:pt>
                <c:pt idx="2">
                  <c:v>Severe learning difficulty</c:v>
                </c:pt>
                <c:pt idx="3">
                  <c:v>Visual impairment</c:v>
                </c:pt>
                <c:pt idx="4">
                  <c:v>Physical disability</c:v>
                </c:pt>
                <c:pt idx="5">
                  <c:v>Hearing impairment</c:v>
                </c:pt>
                <c:pt idx="6">
                  <c:v>Other difficulty/disability</c:v>
                </c:pt>
                <c:pt idx="7">
                  <c:v>Specific learning difficulty</c:v>
                </c:pt>
                <c:pt idx="8">
                  <c:v>Moderate learning difficulty</c:v>
                </c:pt>
                <c:pt idx="9">
                  <c:v>Speech, language and communications needs</c:v>
                </c:pt>
                <c:pt idx="10">
                  <c:v>Social, emotional and mental health</c:v>
                </c:pt>
                <c:pt idx="11">
                  <c:v>Autistic Spectrum Disorder</c:v>
                </c:pt>
              </c:strCache>
            </c:strRef>
          </c:cat>
          <c:val>
            <c:numRef>
              <c:f>'Census Analysis'!$E$301:$E$312</c:f>
              <c:numCache>
                <c:formatCode>0.0%</c:formatCode>
                <c:ptCount val="12"/>
                <c:pt idx="0">
                  <c:v>6.379585326953748E-3</c:v>
                </c:pt>
                <c:pt idx="1">
                  <c:v>6.379585326953748E-3</c:v>
                </c:pt>
                <c:pt idx="2">
                  <c:v>3.1897926634768738E-2</c:v>
                </c:pt>
                <c:pt idx="3">
                  <c:v>7.4428495481127059E-3</c:v>
                </c:pt>
                <c:pt idx="4">
                  <c:v>6.9112174375332264E-2</c:v>
                </c:pt>
                <c:pt idx="5">
                  <c:v>2.0733652312599681E-2</c:v>
                </c:pt>
                <c:pt idx="6">
                  <c:v>3.4556087187666132E-2</c:v>
                </c:pt>
                <c:pt idx="7">
                  <c:v>7.3365231259968106E-2</c:v>
                </c:pt>
                <c:pt idx="8">
                  <c:v>0.14566719829877725</c:v>
                </c:pt>
                <c:pt idx="9">
                  <c:v>0.12865497076023391</c:v>
                </c:pt>
                <c:pt idx="10">
                  <c:v>0.19032429558745348</c:v>
                </c:pt>
                <c:pt idx="11">
                  <c:v>0.28548644338118023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E5-4538-8C38-F850293D0A70}"/>
            </c:ext>
          </c:extLst>
        </c:ser>
        <c:ser>
          <c:idx val="0"/>
          <c:order val="3"/>
          <c:tx>
            <c:strRef>
              <c:f>'Census Analysis'!$B$299:$C$299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Analysis'!$A$301:$A$312</c:f>
              <c:strCache>
                <c:ptCount val="12"/>
                <c:pt idx="0">
                  <c:v>Profound and multiple learning difficulty</c:v>
                </c:pt>
                <c:pt idx="1">
                  <c:v>Multi-sensory impairment</c:v>
                </c:pt>
                <c:pt idx="2">
                  <c:v>Severe learning difficulty</c:v>
                </c:pt>
                <c:pt idx="3">
                  <c:v>Visual impairment</c:v>
                </c:pt>
                <c:pt idx="4">
                  <c:v>Physical disability</c:v>
                </c:pt>
                <c:pt idx="5">
                  <c:v>Hearing impairment</c:v>
                </c:pt>
                <c:pt idx="6">
                  <c:v>Other difficulty/disability</c:v>
                </c:pt>
                <c:pt idx="7">
                  <c:v>Specific learning difficulty</c:v>
                </c:pt>
                <c:pt idx="8">
                  <c:v>Moderate learning difficulty</c:v>
                </c:pt>
                <c:pt idx="9">
                  <c:v>Speech, language and communications needs</c:v>
                </c:pt>
                <c:pt idx="10">
                  <c:v>Social, emotional and mental health</c:v>
                </c:pt>
                <c:pt idx="11">
                  <c:v>Autistic Spectrum Disorder</c:v>
                </c:pt>
              </c:strCache>
            </c:strRef>
          </c:cat>
          <c:val>
            <c:numRef>
              <c:f>'Census Analysis'!$C$301:$C$312</c:f>
              <c:numCache>
                <c:formatCode>0.0%</c:formatCode>
                <c:ptCount val="12"/>
                <c:pt idx="0">
                  <c:v>0</c:v>
                </c:pt>
                <c:pt idx="1">
                  <c:v>1.0752688172043012E-2</c:v>
                </c:pt>
                <c:pt idx="2">
                  <c:v>1.0752688172043012E-2</c:v>
                </c:pt>
                <c:pt idx="3">
                  <c:v>1.0752688172043012E-2</c:v>
                </c:pt>
                <c:pt idx="4">
                  <c:v>2.1505376344086023E-2</c:v>
                </c:pt>
                <c:pt idx="5">
                  <c:v>3.2258064516129031E-2</c:v>
                </c:pt>
                <c:pt idx="6">
                  <c:v>3.2258064516129031E-2</c:v>
                </c:pt>
                <c:pt idx="7">
                  <c:v>6.9892473118279563E-2</c:v>
                </c:pt>
                <c:pt idx="8">
                  <c:v>7.5268817204301078E-2</c:v>
                </c:pt>
                <c:pt idx="9">
                  <c:v>8.6021505376344093E-2</c:v>
                </c:pt>
                <c:pt idx="10">
                  <c:v>0.15591397849462366</c:v>
                </c:pt>
                <c:pt idx="11">
                  <c:v>0.4946236559139785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E5-4538-8C38-F850293D0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055032"/>
        <c:axId val="338057984"/>
      </c:barChart>
      <c:catAx>
        <c:axId val="338055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7984"/>
        <c:crosses val="autoZero"/>
        <c:auto val="1"/>
        <c:lblAlgn val="ctr"/>
        <c:lblOffset val="100"/>
        <c:noMultiLvlLbl val="0"/>
      </c:catAx>
      <c:valAx>
        <c:axId val="33805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among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pupils with EHCPs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7038194444444441"/>
          <c:y val="8.1759876543209875E-2"/>
          <c:w val="0.22814820533208788"/>
          <c:h val="0.1705903292181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28240740741"/>
          <c:y val="4.1893004115225573E-4"/>
          <c:w val="0.81050173611111109"/>
          <c:h val="0.87472222222222218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'Census Analysis'!$H$332:$I$332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Analysis'!$A$334:$A$345</c:f>
              <c:strCache>
                <c:ptCount val="12"/>
                <c:pt idx="0">
                  <c:v>Visual impairment</c:v>
                </c:pt>
                <c:pt idx="1">
                  <c:v>Multi-sensory impairment</c:v>
                </c:pt>
                <c:pt idx="2">
                  <c:v>Hearing impairment</c:v>
                </c:pt>
                <c:pt idx="3">
                  <c:v>Specific learning difficulty</c:v>
                </c:pt>
                <c:pt idx="4">
                  <c:v>Other difficulty/disability</c:v>
                </c:pt>
                <c:pt idx="5">
                  <c:v>Profound and multiple learning difficulty</c:v>
                </c:pt>
                <c:pt idx="6">
                  <c:v>Physical disability</c:v>
                </c:pt>
                <c:pt idx="7">
                  <c:v>Speech, language and communications needs</c:v>
                </c:pt>
                <c:pt idx="8">
                  <c:v>Social, emotional and mental health</c:v>
                </c:pt>
                <c:pt idx="9">
                  <c:v>Autistic Spectrum Disorder</c:v>
                </c:pt>
                <c:pt idx="10">
                  <c:v>Severe learning difficulty</c:v>
                </c:pt>
                <c:pt idx="11">
                  <c:v>Moderate learning difficulty</c:v>
                </c:pt>
              </c:strCache>
            </c:strRef>
          </c:cat>
          <c:val>
            <c:numRef>
              <c:f>'Census Analysis'!$I$334:$I$345</c:f>
              <c:numCache>
                <c:formatCode>0.0%</c:formatCode>
                <c:ptCount val="12"/>
                <c:pt idx="0">
                  <c:v>5.225160544054884E-3</c:v>
                </c:pt>
                <c:pt idx="1">
                  <c:v>2.4969087790674485E-3</c:v>
                </c:pt>
                <c:pt idx="2">
                  <c:v>7.41095289378166E-3</c:v>
                </c:pt>
                <c:pt idx="3">
                  <c:v>1.703960751465837E-2</c:v>
                </c:pt>
                <c:pt idx="4">
                  <c:v>1.6632762953212876E-2</c:v>
                </c:pt>
                <c:pt idx="5">
                  <c:v>6.5956683020222562E-2</c:v>
                </c:pt>
                <c:pt idx="6">
                  <c:v>3.0457500698017628E-2</c:v>
                </c:pt>
                <c:pt idx="7">
                  <c:v>7.7420126839775033E-2</c:v>
                </c:pt>
                <c:pt idx="8">
                  <c:v>0.12750189461928124</c:v>
                </c:pt>
                <c:pt idx="9">
                  <c:v>0.31487375852578675</c:v>
                </c:pt>
                <c:pt idx="10">
                  <c:v>0.21415978620717163</c:v>
                </c:pt>
                <c:pt idx="11">
                  <c:v>0.12082485740496988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3-467C-8F78-3CAE506B9943}"/>
            </c:ext>
          </c:extLst>
        </c:ser>
        <c:ser>
          <c:idx val="2"/>
          <c:order val="1"/>
          <c:tx>
            <c:strRef>
              <c:f>'Census Analysis'!$F$332:$G$332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Analysis'!$A$334:$A$345</c:f>
              <c:strCache>
                <c:ptCount val="12"/>
                <c:pt idx="0">
                  <c:v>Visual impairment</c:v>
                </c:pt>
                <c:pt idx="1">
                  <c:v>Multi-sensory impairment</c:v>
                </c:pt>
                <c:pt idx="2">
                  <c:v>Hearing impairment</c:v>
                </c:pt>
                <c:pt idx="3">
                  <c:v>Specific learning difficulty</c:v>
                </c:pt>
                <c:pt idx="4">
                  <c:v>Other difficulty/disability</c:v>
                </c:pt>
                <c:pt idx="5">
                  <c:v>Profound and multiple learning difficulty</c:v>
                </c:pt>
                <c:pt idx="6">
                  <c:v>Physical disability</c:v>
                </c:pt>
                <c:pt idx="7">
                  <c:v>Speech, language and communications needs</c:v>
                </c:pt>
                <c:pt idx="8">
                  <c:v>Social, emotional and mental health</c:v>
                </c:pt>
                <c:pt idx="9">
                  <c:v>Autistic Spectrum Disorder</c:v>
                </c:pt>
                <c:pt idx="10">
                  <c:v>Severe learning difficulty</c:v>
                </c:pt>
                <c:pt idx="11">
                  <c:v>Moderate learning difficulty</c:v>
                </c:pt>
              </c:strCache>
            </c:strRef>
          </c:cat>
          <c:val>
            <c:numRef>
              <c:f>'Census Analysis'!$G$334:$G$345</c:f>
              <c:numCache>
                <c:formatCode>0.0%</c:formatCode>
                <c:ptCount val="12"/>
                <c:pt idx="0">
                  <c:v>2.3510971786833857E-3</c:v>
                </c:pt>
                <c:pt idx="1">
                  <c:v>7.836990595611285E-4</c:v>
                </c:pt>
                <c:pt idx="2">
                  <c:v>3.134796238244514E-3</c:v>
                </c:pt>
                <c:pt idx="3">
                  <c:v>1.0579937304075235E-2</c:v>
                </c:pt>
                <c:pt idx="4">
                  <c:v>7.7063740856844302E-3</c:v>
                </c:pt>
                <c:pt idx="5">
                  <c:v>5.4858934169278999E-2</c:v>
                </c:pt>
                <c:pt idx="6">
                  <c:v>1.7502612330198536E-2</c:v>
                </c:pt>
                <c:pt idx="7">
                  <c:v>6.2042842215256008E-2</c:v>
                </c:pt>
                <c:pt idx="8">
                  <c:v>0.18443051201671892</c:v>
                </c:pt>
                <c:pt idx="9">
                  <c:v>0.31726750261233022</c:v>
                </c:pt>
                <c:pt idx="10">
                  <c:v>0.21982758620689655</c:v>
                </c:pt>
                <c:pt idx="11">
                  <c:v>0.1195141065830721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33-467C-8F78-3CAE506B9943}"/>
            </c:ext>
          </c:extLst>
        </c:ser>
        <c:ser>
          <c:idx val="1"/>
          <c:order val="2"/>
          <c:tx>
            <c:strRef>
              <c:f>'Census Analysis'!$D$332:$E$332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Analysis'!$A$334:$A$345</c:f>
              <c:strCache>
                <c:ptCount val="12"/>
                <c:pt idx="0">
                  <c:v>Visual impairment</c:v>
                </c:pt>
                <c:pt idx="1">
                  <c:v>Multi-sensory impairment</c:v>
                </c:pt>
                <c:pt idx="2">
                  <c:v>Hearing impairment</c:v>
                </c:pt>
                <c:pt idx="3">
                  <c:v>Specific learning difficulty</c:v>
                </c:pt>
                <c:pt idx="4">
                  <c:v>Other difficulty/disability</c:v>
                </c:pt>
                <c:pt idx="5">
                  <c:v>Profound and multiple learning difficulty</c:v>
                </c:pt>
                <c:pt idx="6">
                  <c:v>Physical disability</c:v>
                </c:pt>
                <c:pt idx="7">
                  <c:v>Speech, language and communications needs</c:v>
                </c:pt>
                <c:pt idx="8">
                  <c:v>Social, emotional and mental health</c:v>
                </c:pt>
                <c:pt idx="9">
                  <c:v>Autistic Spectrum Disorder</c:v>
                </c:pt>
                <c:pt idx="10">
                  <c:v>Severe learning difficulty</c:v>
                </c:pt>
                <c:pt idx="11">
                  <c:v>Moderate learning difficulty</c:v>
                </c:pt>
              </c:strCache>
            </c:strRef>
          </c:cat>
          <c:val>
            <c:numRef>
              <c:f>'Census Analysis'!$E$334:$E$345</c:f>
              <c:numCache>
                <c:formatCode>0.0%</c:formatCode>
                <c:ptCount val="12"/>
                <c:pt idx="0">
                  <c:v>1.9579050416054823E-3</c:v>
                </c:pt>
                <c:pt idx="1">
                  <c:v>1.1421112742698645E-3</c:v>
                </c:pt>
                <c:pt idx="2">
                  <c:v>3.2631750693424702E-3</c:v>
                </c:pt>
                <c:pt idx="3">
                  <c:v>2.2189590471528797E-2</c:v>
                </c:pt>
                <c:pt idx="4">
                  <c:v>1.4684287812041116E-2</c:v>
                </c:pt>
                <c:pt idx="5">
                  <c:v>5.8573992494697344E-2</c:v>
                </c:pt>
                <c:pt idx="6">
                  <c:v>2.1700114211127428E-2</c:v>
                </c:pt>
                <c:pt idx="7">
                  <c:v>6.2000326317506932E-2</c:v>
                </c:pt>
                <c:pt idx="8">
                  <c:v>0.15907978463044542</c:v>
                </c:pt>
                <c:pt idx="9">
                  <c:v>0.34605971610376896</c:v>
                </c:pt>
                <c:pt idx="10">
                  <c:v>0.21063795072605646</c:v>
                </c:pt>
                <c:pt idx="11">
                  <c:v>9.871104584760973E-2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3-467C-8F78-3CAE506B9943}"/>
            </c:ext>
          </c:extLst>
        </c:ser>
        <c:ser>
          <c:idx val="0"/>
          <c:order val="3"/>
          <c:tx>
            <c:strRef>
              <c:f>'Census Analysis'!$B$332:$C$332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Analysis'!$A$334:$A$345</c:f>
              <c:strCache>
                <c:ptCount val="12"/>
                <c:pt idx="0">
                  <c:v>Visual impairment</c:v>
                </c:pt>
                <c:pt idx="1">
                  <c:v>Multi-sensory impairment</c:v>
                </c:pt>
                <c:pt idx="2">
                  <c:v>Hearing impairment</c:v>
                </c:pt>
                <c:pt idx="3">
                  <c:v>Specific learning difficulty</c:v>
                </c:pt>
                <c:pt idx="4">
                  <c:v>Other difficulty/disability</c:v>
                </c:pt>
                <c:pt idx="5">
                  <c:v>Profound and multiple learning difficulty</c:v>
                </c:pt>
                <c:pt idx="6">
                  <c:v>Physical disability</c:v>
                </c:pt>
                <c:pt idx="7">
                  <c:v>Speech, language and communications needs</c:v>
                </c:pt>
                <c:pt idx="8">
                  <c:v>Social, emotional and mental health</c:v>
                </c:pt>
                <c:pt idx="9">
                  <c:v>Autistic Spectrum Disorder</c:v>
                </c:pt>
                <c:pt idx="10">
                  <c:v>Severe learning difficulty</c:v>
                </c:pt>
                <c:pt idx="11">
                  <c:v>Moderate learning difficulty</c:v>
                </c:pt>
              </c:strCache>
            </c:strRef>
          </c:cat>
          <c:val>
            <c:numRef>
              <c:f>'Census Analysis'!$C$334:$C$345</c:f>
              <c:numCache>
                <c:formatCode>0.0%</c:formatCode>
                <c:ptCount val="12"/>
                <c:pt idx="0">
                  <c:v>3.6101083032490976E-3</c:v>
                </c:pt>
                <c:pt idx="1">
                  <c:v>5.415162454873646E-3</c:v>
                </c:pt>
                <c:pt idx="2">
                  <c:v>1.444043321299639E-2</c:v>
                </c:pt>
                <c:pt idx="3">
                  <c:v>1.9855595667870037E-2</c:v>
                </c:pt>
                <c:pt idx="4">
                  <c:v>2.7075812274368231E-2</c:v>
                </c:pt>
                <c:pt idx="5">
                  <c:v>5.2346570397111915E-2</c:v>
                </c:pt>
                <c:pt idx="6">
                  <c:v>5.9566787003610108E-2</c:v>
                </c:pt>
                <c:pt idx="7">
                  <c:v>7.2202166064981949E-2</c:v>
                </c:pt>
                <c:pt idx="8">
                  <c:v>0.11552346570397112</c:v>
                </c:pt>
                <c:pt idx="9">
                  <c:v>0.1588447653429603</c:v>
                </c:pt>
                <c:pt idx="10">
                  <c:v>0.18231046931407943</c:v>
                </c:pt>
                <c:pt idx="11">
                  <c:v>0.28880866425992779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33-467C-8F78-3CAE506B9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055032"/>
        <c:axId val="338057984"/>
      </c:barChart>
      <c:catAx>
        <c:axId val="338055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7984"/>
        <c:crosses val="autoZero"/>
        <c:auto val="1"/>
        <c:lblAlgn val="ctr"/>
        <c:lblOffset val="100"/>
        <c:noMultiLvlLbl val="0"/>
      </c:catAx>
      <c:valAx>
        <c:axId val="33805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among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pupils with EHCPs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055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5029317129629614"/>
          <c:y val="0.24857345679012346"/>
          <c:w val="0.23206790123456791"/>
          <c:h val="0.177275597216343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6944444444444"/>
          <c:y val="4.9900555555555566E-2"/>
          <c:w val="0.89293055555555556"/>
          <c:h val="0.63399916666666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'SEN2'!$D$2</c:f>
              <c:strCache>
                <c:ptCount val="1"/>
                <c:pt idx="0">
                  <c:v>Percentage of people with EHCPs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E5-40AA-A3B4-ADB220DDBB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'SEN2'!$A$3:$A$14</c:f>
              <c:strCache>
                <c:ptCount val="12"/>
                <c:pt idx="0">
                  <c:v>Newcastle upon Tyne</c:v>
                </c:pt>
                <c:pt idx="1">
                  <c:v>Sunderland</c:v>
                </c:pt>
                <c:pt idx="2">
                  <c:v>Hartlepool</c:v>
                </c:pt>
                <c:pt idx="3">
                  <c:v>Durham</c:v>
                </c:pt>
                <c:pt idx="4">
                  <c:v>Gateshead</c:v>
                </c:pt>
                <c:pt idx="5">
                  <c:v>Middlesbrough</c:v>
                </c:pt>
                <c:pt idx="6">
                  <c:v>Darlington</c:v>
                </c:pt>
                <c:pt idx="7">
                  <c:v>Stockton-on-Tees</c:v>
                </c:pt>
                <c:pt idx="8">
                  <c:v>Northumberland</c:v>
                </c:pt>
                <c:pt idx="9">
                  <c:v>North Tyneside</c:v>
                </c:pt>
                <c:pt idx="10">
                  <c:v>South Tyneside</c:v>
                </c:pt>
                <c:pt idx="11">
                  <c:v>Redcar and Cleveland</c:v>
                </c:pt>
              </c:strCache>
            </c:strRef>
          </c:cat>
          <c:val>
            <c:numRef>
              <c:f>'SEN2'!$D$3:$D$14</c:f>
              <c:numCache>
                <c:formatCode>0.0</c:formatCode>
                <c:ptCount val="12"/>
                <c:pt idx="0">
                  <c:v>1.456759673192539</c:v>
                </c:pt>
                <c:pt idx="1">
                  <c:v>2.0931262766716707</c:v>
                </c:pt>
                <c:pt idx="2">
                  <c:v>2.140050519225372</c:v>
                </c:pt>
                <c:pt idx="3">
                  <c:v>2.1813250186952611</c:v>
                </c:pt>
                <c:pt idx="4">
                  <c:v>2.2109885620915035</c:v>
                </c:pt>
                <c:pt idx="5">
                  <c:v>2.4599553831621681</c:v>
                </c:pt>
                <c:pt idx="6">
                  <c:v>2.5418833044482958</c:v>
                </c:pt>
                <c:pt idx="7">
                  <c:v>2.5791832586347656</c:v>
                </c:pt>
                <c:pt idx="8">
                  <c:v>2.6388011852139699</c:v>
                </c:pt>
                <c:pt idx="9">
                  <c:v>2.781530361287194</c:v>
                </c:pt>
                <c:pt idx="10">
                  <c:v>3.2713203438129881</c:v>
                </c:pt>
                <c:pt idx="11">
                  <c:v>3.3381972710749301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E5-40AA-A3B4-ADB220DDB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39427632"/>
        <c:axId val="539427960"/>
      </c:barChart>
      <c:catAx>
        <c:axId val="53942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27960"/>
        <c:crosses val="autoZero"/>
        <c:auto val="1"/>
        <c:lblAlgn val="ctr"/>
        <c:lblOffset val="100"/>
        <c:noMultiLvlLbl val="0"/>
      </c:catAx>
      <c:valAx>
        <c:axId val="53942796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baseline="0" dirty="0">
                    <a:solidFill>
                      <a:sysClr val="windowText" lastClr="000000"/>
                    </a:solidFill>
                  </a:rPr>
                  <a:t>% of population ages 0 to 25 years</a:t>
                </a:r>
                <a:endParaRPr lang="en-GB" sz="1400" b="1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9.8656249999999994E-3"/>
              <c:y val="8.509732510288066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42763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927743055555557"/>
          <c:y val="1.8464609053497939E-2"/>
          <c:w val="0.58558807870370366"/>
          <c:h val="0.83732921810699601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'Census Analysis'!$A$485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Analysis'!$B$446:$B$458</c:f>
              <c:strCache>
                <c:ptCount val="13"/>
                <c:pt idx="0">
                  <c:v>Autistic Spectrum Disorder</c:v>
                </c:pt>
                <c:pt idx="1">
                  <c:v>Visual impairment</c:v>
                </c:pt>
                <c:pt idx="2">
                  <c:v>Hearing impairment</c:v>
                </c:pt>
                <c:pt idx="3">
                  <c:v>Specific learning difficulty</c:v>
                </c:pt>
                <c:pt idx="4">
                  <c:v>Speech, language and communications needs</c:v>
                </c:pt>
                <c:pt idx="5">
                  <c:v>Social, emotional and mental health</c:v>
                </c:pt>
                <c:pt idx="6">
                  <c:v>Other difficulty/disability</c:v>
                </c:pt>
                <c:pt idx="7">
                  <c:v>Multi-sensory impairment</c:v>
                </c:pt>
                <c:pt idx="8">
                  <c:v>Physical disability</c:v>
                </c:pt>
                <c:pt idx="9">
                  <c:v>Moderate learning difficulty</c:v>
                </c:pt>
                <c:pt idx="10">
                  <c:v>Severe learning difficulty</c:v>
                </c:pt>
                <c:pt idx="11">
                  <c:v>Profound and multiple learning difficulty</c:v>
                </c:pt>
                <c:pt idx="12">
                  <c:v>Total</c:v>
                </c:pt>
              </c:strCache>
            </c:strRef>
          </c:cat>
          <c:val>
            <c:numRef>
              <c:f>'Census Analysis'!$P$485:$P$497</c:f>
              <c:numCache>
                <c:formatCode>0.0%</c:formatCode>
                <c:ptCount val="13"/>
                <c:pt idx="0">
                  <c:v>0.48973408813837555</c:v>
                </c:pt>
                <c:pt idx="1">
                  <c:v>0.24098504837291118</c:v>
                </c:pt>
                <c:pt idx="2">
                  <c:v>0.23195619711299154</c:v>
                </c:pt>
                <c:pt idx="3">
                  <c:v>0.22278073791092792</c:v>
                </c:pt>
                <c:pt idx="4">
                  <c:v>0.24046115194064194</c:v>
                </c:pt>
                <c:pt idx="5">
                  <c:v>0.41858684835030235</c:v>
                </c:pt>
                <c:pt idx="6">
                  <c:v>0.30145706606309236</c:v>
                </c:pt>
                <c:pt idx="7">
                  <c:v>0.37720207253886012</c:v>
                </c:pt>
                <c:pt idx="8">
                  <c:v>0.31059756188766735</c:v>
                </c:pt>
                <c:pt idx="9">
                  <c:v>0.51581508515815089</c:v>
                </c:pt>
                <c:pt idx="10">
                  <c:v>0.88294707939724781</c:v>
                </c:pt>
                <c:pt idx="11">
                  <c:v>0.84604618614415672</c:v>
                </c:pt>
                <c:pt idx="12">
                  <c:v>0.46821333584902919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F-49AC-83E7-14E46405E47E}"/>
            </c:ext>
          </c:extLst>
        </c:ser>
        <c:ser>
          <c:idx val="2"/>
          <c:order val="1"/>
          <c:tx>
            <c:strRef>
              <c:f>'Census Analysis'!$A$472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Analysis'!$B$446:$B$458</c:f>
              <c:strCache>
                <c:ptCount val="13"/>
                <c:pt idx="0">
                  <c:v>Autistic Spectrum Disorder</c:v>
                </c:pt>
                <c:pt idx="1">
                  <c:v>Visual impairment</c:v>
                </c:pt>
                <c:pt idx="2">
                  <c:v>Hearing impairment</c:v>
                </c:pt>
                <c:pt idx="3">
                  <c:v>Specific learning difficulty</c:v>
                </c:pt>
                <c:pt idx="4">
                  <c:v>Speech, language and communications needs</c:v>
                </c:pt>
                <c:pt idx="5">
                  <c:v>Social, emotional and mental health</c:v>
                </c:pt>
                <c:pt idx="6">
                  <c:v>Other difficulty/disability</c:v>
                </c:pt>
                <c:pt idx="7">
                  <c:v>Multi-sensory impairment</c:v>
                </c:pt>
                <c:pt idx="8">
                  <c:v>Physical disability</c:v>
                </c:pt>
                <c:pt idx="9">
                  <c:v>Moderate learning difficulty</c:v>
                </c:pt>
                <c:pt idx="10">
                  <c:v>Severe learning difficulty</c:v>
                </c:pt>
                <c:pt idx="11">
                  <c:v>Profound and multiple learning difficulty</c:v>
                </c:pt>
                <c:pt idx="12">
                  <c:v>Total</c:v>
                </c:pt>
              </c:strCache>
            </c:strRef>
          </c:cat>
          <c:val>
            <c:numRef>
              <c:f>'Census Analysis'!$P$472:$P$484</c:f>
              <c:numCache>
                <c:formatCode>0.0%</c:formatCode>
                <c:ptCount val="13"/>
                <c:pt idx="0">
                  <c:v>0.61948438274665352</c:v>
                </c:pt>
                <c:pt idx="1">
                  <c:v>0.16129032258064518</c:v>
                </c:pt>
                <c:pt idx="2">
                  <c:v>0.18939393939393939</c:v>
                </c:pt>
                <c:pt idx="3">
                  <c:v>0.26023391812865493</c:v>
                </c:pt>
                <c:pt idx="4">
                  <c:v>0.34790874524714827</c:v>
                </c:pt>
                <c:pt idx="5">
                  <c:v>0.60380479735318437</c:v>
                </c:pt>
                <c:pt idx="6">
                  <c:v>0.26339285714285715</c:v>
                </c:pt>
                <c:pt idx="7">
                  <c:v>0.25</c:v>
                </c:pt>
                <c:pt idx="8">
                  <c:v>0.32409012131715775</c:v>
                </c:pt>
                <c:pt idx="9">
                  <c:v>0.54390100176782563</c:v>
                </c:pt>
                <c:pt idx="10">
                  <c:v>0.91065662002152858</c:v>
                </c:pt>
                <c:pt idx="11">
                  <c:v>0.88737864077669903</c:v>
                </c:pt>
                <c:pt idx="12">
                  <c:v>0.58510871952558752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2F-49AC-83E7-14E46405E47E}"/>
            </c:ext>
          </c:extLst>
        </c:ser>
        <c:ser>
          <c:idx val="1"/>
          <c:order val="2"/>
          <c:tx>
            <c:strRef>
              <c:f>'Census Analysis'!$A$459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Analysis'!$B$446:$B$458</c:f>
              <c:strCache>
                <c:ptCount val="13"/>
                <c:pt idx="0">
                  <c:v>Autistic Spectrum Disorder</c:v>
                </c:pt>
                <c:pt idx="1">
                  <c:v>Visual impairment</c:v>
                </c:pt>
                <c:pt idx="2">
                  <c:v>Hearing impairment</c:v>
                </c:pt>
                <c:pt idx="3">
                  <c:v>Specific learning difficulty</c:v>
                </c:pt>
                <c:pt idx="4">
                  <c:v>Speech, language and communications needs</c:v>
                </c:pt>
                <c:pt idx="5">
                  <c:v>Social, emotional and mental health</c:v>
                </c:pt>
                <c:pt idx="6">
                  <c:v>Other difficulty/disability</c:v>
                </c:pt>
                <c:pt idx="7">
                  <c:v>Multi-sensory impairment</c:v>
                </c:pt>
                <c:pt idx="8">
                  <c:v>Physical disability</c:v>
                </c:pt>
                <c:pt idx="9">
                  <c:v>Moderate learning difficulty</c:v>
                </c:pt>
                <c:pt idx="10">
                  <c:v>Severe learning difficulty</c:v>
                </c:pt>
                <c:pt idx="11">
                  <c:v>Profound and multiple learning difficulty</c:v>
                </c:pt>
                <c:pt idx="12">
                  <c:v>Total</c:v>
                </c:pt>
              </c:strCache>
            </c:strRef>
          </c:cat>
          <c:val>
            <c:numRef>
              <c:f>'Census Analysis'!$P$459:$P$471</c:f>
              <c:numCache>
                <c:formatCode>0.0%</c:formatCode>
                <c:ptCount val="13"/>
                <c:pt idx="0">
                  <c:v>0.6360186806771746</c:v>
                </c:pt>
                <c:pt idx="1">
                  <c:v>0.66901408450704225</c:v>
                </c:pt>
                <c:pt idx="2">
                  <c:v>0.16528925619834711</c:v>
                </c:pt>
                <c:pt idx="3">
                  <c:v>0.37398373983739835</c:v>
                </c:pt>
                <c:pt idx="4">
                  <c:v>0.29429892141756547</c:v>
                </c:pt>
                <c:pt idx="5">
                  <c:v>0.55523917995444194</c:v>
                </c:pt>
                <c:pt idx="6">
                  <c:v>0.35687732342007439</c:v>
                </c:pt>
                <c:pt idx="7">
                  <c:v>0.22222222222222221</c:v>
                </c:pt>
                <c:pt idx="8">
                  <c:v>0.30248306997742663</c:v>
                </c:pt>
                <c:pt idx="9">
                  <c:v>0.50626566416040109</c:v>
                </c:pt>
                <c:pt idx="10">
                  <c:v>0.88675360329444064</c:v>
                </c:pt>
                <c:pt idx="11">
                  <c:v>0.8719806763285024</c:v>
                </c:pt>
                <c:pt idx="12">
                  <c:v>0.57521961932650068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2F-49AC-83E7-14E46405E47E}"/>
            </c:ext>
          </c:extLst>
        </c:ser>
        <c:ser>
          <c:idx val="0"/>
          <c:order val="3"/>
          <c:tx>
            <c:strRef>
              <c:f>'Census Analysis'!$A$446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'Census Analysis'!$B$446:$B$458</c:f>
              <c:strCache>
                <c:ptCount val="13"/>
                <c:pt idx="0">
                  <c:v>Autistic Spectrum Disorder</c:v>
                </c:pt>
                <c:pt idx="1">
                  <c:v>Visual impairment</c:v>
                </c:pt>
                <c:pt idx="2">
                  <c:v>Hearing impairment</c:v>
                </c:pt>
                <c:pt idx="3">
                  <c:v>Specific learning difficulty</c:v>
                </c:pt>
                <c:pt idx="4">
                  <c:v>Speech, language and communications needs</c:v>
                </c:pt>
                <c:pt idx="5">
                  <c:v>Social, emotional and mental health</c:v>
                </c:pt>
                <c:pt idx="6">
                  <c:v>Other difficulty/disability</c:v>
                </c:pt>
                <c:pt idx="7">
                  <c:v>Multi-sensory impairment</c:v>
                </c:pt>
                <c:pt idx="8">
                  <c:v>Physical disability</c:v>
                </c:pt>
                <c:pt idx="9">
                  <c:v>Moderate learning difficulty</c:v>
                </c:pt>
                <c:pt idx="10">
                  <c:v>Severe learning difficulty</c:v>
                </c:pt>
                <c:pt idx="11">
                  <c:v>Profound and multiple learning difficulty</c:v>
                </c:pt>
                <c:pt idx="12">
                  <c:v>Total</c:v>
                </c:pt>
              </c:strCache>
            </c:strRef>
          </c:cat>
          <c:val>
            <c:numRef>
              <c:f>'Census Analysis'!$P$446:$P$458</c:f>
              <c:numCache>
                <c:formatCode>0.0%</c:formatCode>
                <c:ptCount val="13"/>
                <c:pt idx="0">
                  <c:v>0.32958801498127338</c:v>
                </c:pt>
                <c:pt idx="1">
                  <c:v>0.33333333333333331</c:v>
                </c:pt>
                <c:pt idx="2">
                  <c:v>0.34782608695652173</c:v>
                </c:pt>
                <c:pt idx="3">
                  <c:v>0.37931034482758619</c:v>
                </c:pt>
                <c:pt idx="4">
                  <c:v>0.5</c:v>
                </c:pt>
                <c:pt idx="5">
                  <c:v>0.5161290322580645</c:v>
                </c:pt>
                <c:pt idx="6">
                  <c:v>0.55555555555555558</c:v>
                </c:pt>
                <c:pt idx="7">
                  <c:v>0.6</c:v>
                </c:pt>
                <c:pt idx="8">
                  <c:v>0.7857142857142857</c:v>
                </c:pt>
                <c:pt idx="9">
                  <c:v>0.85106382978723405</c:v>
                </c:pt>
                <c:pt idx="10">
                  <c:v>0.92660550458715596</c:v>
                </c:pt>
                <c:pt idx="11">
                  <c:v>0.93548387096774188</c:v>
                </c:pt>
                <c:pt idx="12">
                  <c:v>0.59505907626208376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2F-49AC-83E7-14E46405E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48396040"/>
        <c:axId val="748395384"/>
      </c:barChart>
      <c:catAx>
        <c:axId val="748396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395384"/>
        <c:crosses val="autoZero"/>
        <c:auto val="1"/>
        <c:lblAlgn val="ctr"/>
        <c:lblOffset val="100"/>
        <c:noMultiLvlLbl val="0"/>
      </c:catAx>
      <c:valAx>
        <c:axId val="748395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pupils with EHCPs attending special schools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4893344907407406"/>
              <c:y val="0.930086213991769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39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80545138888889"/>
          <c:y val="0.56407757201646092"/>
          <c:w val="0.22998564814814815"/>
          <c:h val="0.17094812214227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856828703703715E-2"/>
          <c:y val="3.1801440329218104E-2"/>
          <c:w val="0.90711747685185173"/>
          <c:h val="0.84417222222222221"/>
        </c:manualLayout>
      </c:layout>
      <c:lineChart>
        <c:grouping val="standard"/>
        <c:varyColors val="0"/>
        <c:ser>
          <c:idx val="0"/>
          <c:order val="0"/>
          <c:tx>
            <c:strRef>
              <c:f>'Census Analysis'!$A$243:$A$245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DA-4C43-8BAC-2C464ABCD422}"/>
                </c:ext>
              </c:extLst>
            </c:dLbl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DA-4C43-8BAC-2C464ABCD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'Census Analysis'!$C$242:$G$242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'Census Analysis'!$C$245:$G$245</c:f>
              <c:numCache>
                <c:formatCode>#,##0.0</c:formatCode>
                <c:ptCount val="5"/>
                <c:pt idx="0">
                  <c:v>12.029260363045244</c:v>
                </c:pt>
                <c:pt idx="1">
                  <c:v>14.062078272604589</c:v>
                </c:pt>
                <c:pt idx="2">
                  <c:v>14.670487106017191</c:v>
                </c:pt>
                <c:pt idx="3">
                  <c:v>7.7588537442552035</c:v>
                </c:pt>
                <c:pt idx="4">
                  <c:v>6.5508021390374331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DA-4C43-8BAC-2C464ABCD422}"/>
            </c:ext>
          </c:extLst>
        </c:ser>
        <c:ser>
          <c:idx val="1"/>
          <c:order val="1"/>
          <c:tx>
            <c:strRef>
              <c:f>'Census Analysis'!$A$246:$A$248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DA-4C43-8BAC-2C464ABCD422}"/>
                </c:ext>
              </c:extLst>
            </c:dLbl>
            <c:dLbl>
              <c:idx val="4"/>
              <c:layout>
                <c:manualLayout>
                  <c:x val="-1.4379307370748454E-16"/>
                  <c:y val="1.7623346076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DA-4C43-8BAC-2C464ABCD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'Census Analysis'!$C$242:$G$242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'Census Analysis'!$C$248:$G$248</c:f>
              <c:numCache>
                <c:formatCode>#,##0.0</c:formatCode>
                <c:ptCount val="5"/>
                <c:pt idx="0">
                  <c:v>2.5725992432214584</c:v>
                </c:pt>
                <c:pt idx="1">
                  <c:v>3.2357438388199316</c:v>
                </c:pt>
                <c:pt idx="2">
                  <c:v>3.5241311883388144</c:v>
                </c:pt>
                <c:pt idx="3">
                  <c:v>3.1923978016684549</c:v>
                </c:pt>
                <c:pt idx="4">
                  <c:v>3.0405405405405408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5DA-4C43-8BAC-2C464ABCD422}"/>
            </c:ext>
          </c:extLst>
        </c:ser>
        <c:ser>
          <c:idx val="2"/>
          <c:order val="2"/>
          <c:tx>
            <c:strRef>
              <c:f>'Census Analysis'!$A$249:$A$251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DA-4C43-8BAC-2C464ABCD422}"/>
                </c:ext>
              </c:extLst>
            </c:dLbl>
            <c:dLbl>
              <c:idx val="4"/>
              <c:layout>
                <c:manualLayout>
                  <c:x val="-1.0779196465456927E-16"/>
                  <c:y val="7.839506172839410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DA-4C43-8BAC-2C464ABCD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'Census Analysis'!$C$242:$G$242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'Census Analysis'!$C$251:$G$251</c:f>
              <c:numCache>
                <c:formatCode>#,##0.0</c:formatCode>
                <c:ptCount val="5"/>
                <c:pt idx="0">
                  <c:v>3.4315033350436117</c:v>
                </c:pt>
                <c:pt idx="1">
                  <c:v>3.5969440429485857</c:v>
                </c:pt>
                <c:pt idx="2">
                  <c:v>4.2821418976171284</c:v>
                </c:pt>
                <c:pt idx="3">
                  <c:v>3.5103785103785103</c:v>
                </c:pt>
                <c:pt idx="4">
                  <c:v>3.6447597907087363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5DA-4C43-8BAC-2C464ABCD422}"/>
            </c:ext>
          </c:extLst>
        </c:ser>
        <c:ser>
          <c:idx val="3"/>
          <c:order val="3"/>
          <c:tx>
            <c:strRef>
              <c:f>'Census Analysis'!$A$252:$A$254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759143518518544E-2"/>
                  <c:y val="-1.58004115226337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DA-4C43-8BAC-2C464ABCD422}"/>
                </c:ext>
              </c:extLst>
            </c:dLbl>
            <c:dLbl>
              <c:idx val="4"/>
              <c:layout>
                <c:manualLayout>
                  <c:x val="-1.4379307370748454E-16"/>
                  <c:y val="-1.40986768613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DA-4C43-8BAC-2C464ABCD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'Census Analysis'!$C$242:$G$242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'Census Analysis'!$C$254:$G$254</c:f>
              <c:numCache>
                <c:formatCode>#,##0.0</c:formatCode>
                <c:ptCount val="5"/>
                <c:pt idx="0">
                  <c:v>3.9248703126196687</c:v>
                </c:pt>
                <c:pt idx="1">
                  <c:v>4.4348572480489068</c:v>
                </c:pt>
                <c:pt idx="2">
                  <c:v>4.134982890234272</c:v>
                </c:pt>
                <c:pt idx="3">
                  <c:v>4.1369555765022241</c:v>
                </c:pt>
                <c:pt idx="4">
                  <c:v>4.0356406715895226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5DA-4C43-8BAC-2C464ABCD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478944"/>
        <c:axId val="612471728"/>
      </c:lineChart>
      <c:catAx>
        <c:axId val="612478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Academic year</a:t>
                </a:r>
              </a:p>
            </c:rich>
          </c:tx>
          <c:layout>
            <c:manualLayout>
              <c:xMode val="edge"/>
              <c:yMode val="edge"/>
              <c:x val="0.46611354166666663"/>
              <c:y val="0.94968662551440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471728"/>
        <c:crosses val="autoZero"/>
        <c:auto val="1"/>
        <c:lblAlgn val="ctr"/>
        <c:lblOffset val="100"/>
        <c:noMultiLvlLbl val="0"/>
      </c:catAx>
      <c:valAx>
        <c:axId val="61247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on SEN support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045370370370373E-2"/>
              <c:y val="0.205231481481481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47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986909722222217"/>
          <c:y val="2.7132510288065844E-2"/>
          <c:w val="0.24278136574074075"/>
          <c:h val="0.214251851851851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84722222223"/>
          <c:y val="1.8973456790123466E-2"/>
          <c:w val="0.89933715277777782"/>
          <c:h val="0.88608209876543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'Academic Achievement'!$A$44:$A$46</c:f>
              <c:strCache>
                <c:ptCount val="3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Maths</c:v>
              </c:pt>
              <c:pt idx="1">
                <c:v> Reading</c:v>
              </c:pt>
              <c:pt idx="2">
                <c:v> Science</c:v>
              </c:pt>
              <c:pt idx="3">
                <c:v> Writing</c:v>
              </c:pt>
            </c:strLit>
          </c:cat>
          <c:val>
            <c:numRef>
              <c:f>('Academic Achievement'!$E$85,'Academic Achievement'!$E$67,'Academic Achievement'!$E$101,'Academic Achievement'!$E$46)</c:f>
              <c:numCache>
                <c:formatCode>#,##0.0</c:formatCode>
                <c:ptCount val="4"/>
                <c:pt idx="0">
                  <c:v>17.5</c:v>
                </c:pt>
                <c:pt idx="1">
                  <c:v>15</c:v>
                </c:pt>
                <c:pt idx="2">
                  <c:v>17.5</c:v>
                </c:pt>
                <c:pt idx="3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6C-4B3D-AF1B-28CE70E115D8}"/>
            </c:ext>
          </c:extLst>
        </c:ser>
        <c:ser>
          <c:idx val="1"/>
          <c:order val="1"/>
          <c:tx>
            <c:strRef>
              <c:f>'Academic Achievement'!$A$47:$A$49</c:f>
              <c:strCache>
                <c:ptCount val="3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Maths</c:v>
              </c:pt>
              <c:pt idx="1">
                <c:v> Reading</c:v>
              </c:pt>
              <c:pt idx="2">
                <c:v> Science</c:v>
              </c:pt>
              <c:pt idx="3">
                <c:v> Writing</c:v>
              </c:pt>
            </c:strLit>
          </c:cat>
          <c:val>
            <c:numRef>
              <c:f>('Academic Achievement'!$E$88,'Academic Achievement'!$E$70,'Academic Achievement'!$E$104,'Academic Achievement'!$E$49)</c:f>
              <c:numCache>
                <c:formatCode>#,##0.0</c:formatCode>
                <c:ptCount val="4"/>
                <c:pt idx="0">
                  <c:v>10.738255033557047</c:v>
                </c:pt>
                <c:pt idx="1">
                  <c:v>9.7315436241610733</c:v>
                </c:pt>
                <c:pt idx="2">
                  <c:v>12.751677852348994</c:v>
                </c:pt>
                <c:pt idx="3">
                  <c:v>6.375838926174497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6C-4B3D-AF1B-28CE70E115D8}"/>
            </c:ext>
          </c:extLst>
        </c:ser>
        <c:ser>
          <c:idx val="2"/>
          <c:order val="2"/>
          <c:tx>
            <c:strRef>
              <c:f>'Academic Achievement'!$A$50:$A$52</c:f>
              <c:strCache>
                <c:ptCount val="3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Maths</c:v>
              </c:pt>
              <c:pt idx="1">
                <c:v> Reading</c:v>
              </c:pt>
              <c:pt idx="2">
                <c:v> Science</c:v>
              </c:pt>
              <c:pt idx="3">
                <c:v> Writing</c:v>
              </c:pt>
            </c:strLit>
          </c:cat>
          <c:val>
            <c:numRef>
              <c:f>('Academic Achievement'!$E$91,'Academic Achievement'!$E$73,'Academic Achievement'!$E$107,'Academic Achievement'!$E$52)</c:f>
              <c:numCache>
                <c:formatCode>#,##0.0</c:formatCode>
                <c:ptCount val="4"/>
                <c:pt idx="0">
                  <c:v>12.328767123287671</c:v>
                </c:pt>
                <c:pt idx="1">
                  <c:v>12.328767123287671</c:v>
                </c:pt>
                <c:pt idx="2">
                  <c:v>13.698630136986301</c:v>
                </c:pt>
                <c:pt idx="3">
                  <c:v>6.8493150684931505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6C-4B3D-AF1B-28CE70E115D8}"/>
            </c:ext>
          </c:extLst>
        </c:ser>
        <c:ser>
          <c:idx val="3"/>
          <c:order val="3"/>
          <c:tx>
            <c:strRef>
              <c:f>'Academic Achievement'!$A$53:$A$55</c:f>
              <c:strCache>
                <c:ptCount val="3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Maths</c:v>
              </c:pt>
              <c:pt idx="1">
                <c:v> Reading</c:v>
              </c:pt>
              <c:pt idx="2">
                <c:v> Science</c:v>
              </c:pt>
              <c:pt idx="3">
                <c:v> Writing</c:v>
              </c:pt>
            </c:strLit>
          </c:cat>
          <c:val>
            <c:numRef>
              <c:f>('Academic Achievement'!$E$94,'Academic Achievement'!$E$76,'Academic Achievement'!$E$110,'Academic Achievement'!$E$55)</c:f>
              <c:numCache>
                <c:formatCode>#,##0.0</c:formatCode>
                <c:ptCount val="4"/>
                <c:pt idx="0">
                  <c:v>14.482029598308669</c:v>
                </c:pt>
                <c:pt idx="1">
                  <c:v>13.054968287526428</c:v>
                </c:pt>
                <c:pt idx="2">
                  <c:v>16.217643951399893</c:v>
                </c:pt>
                <c:pt idx="3">
                  <c:v>8.8794926004228341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6C-4B3D-AF1B-28CE70E11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459591520"/>
        <c:axId val="459587584"/>
      </c:barChart>
      <c:catAx>
        <c:axId val="45959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87584"/>
        <c:crosses val="autoZero"/>
        <c:auto val="1"/>
        <c:lblAlgn val="ctr"/>
        <c:lblOffset val="100"/>
        <c:noMultiLvlLbl val="0"/>
      </c:catAx>
      <c:valAx>
        <c:axId val="4595875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</a:p>
            </c:rich>
          </c:tx>
          <c:layout>
            <c:manualLayout>
              <c:xMode val="edge"/>
              <c:yMode val="edge"/>
              <c:x val="1.2468287037037038E-2"/>
              <c:y val="0.355480246913580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915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7035497685185172"/>
          <c:y val="2.133395061728395E-2"/>
          <c:w val="0.22753900462962964"/>
          <c:h val="0.180377160493827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43402777777763E-2"/>
          <c:y val="2.1586625514403299E-2"/>
          <c:w val="0.89982719907407405"/>
          <c:h val="0.88346893004115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'Academic Achievement'!$A$44:$A$46</c:f>
              <c:strCache>
                <c:ptCount val="3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Maths</c:v>
              </c:pt>
              <c:pt idx="1">
                <c:v> Reading</c:v>
              </c:pt>
              <c:pt idx="2">
                <c:v> Science</c:v>
              </c:pt>
              <c:pt idx="3">
                <c:v> Writing</c:v>
              </c:pt>
            </c:strLit>
          </c:cat>
          <c:val>
            <c:numRef>
              <c:f>('Academic Achievement'!$E$84,'Academic Achievement'!$E$66,'Academic Achievement'!$E$100,'Academic Achievement'!$E$45)</c:f>
              <c:numCache>
                <c:formatCode>#,##0.0</c:formatCode>
                <c:ptCount val="4"/>
                <c:pt idx="0">
                  <c:v>40.557275541795669</c:v>
                </c:pt>
                <c:pt idx="1">
                  <c:v>36.84210526315789</c:v>
                </c:pt>
                <c:pt idx="2">
                  <c:v>50.154798761609911</c:v>
                </c:pt>
                <c:pt idx="3">
                  <c:v>27.86377708978328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5E-4D98-9832-9D51CFB004B3}"/>
            </c:ext>
          </c:extLst>
        </c:ser>
        <c:ser>
          <c:idx val="1"/>
          <c:order val="1"/>
          <c:tx>
            <c:strRef>
              <c:f>'Academic Achievement'!$A$47:$A$49</c:f>
              <c:strCache>
                <c:ptCount val="3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Maths</c:v>
              </c:pt>
              <c:pt idx="1">
                <c:v> Reading</c:v>
              </c:pt>
              <c:pt idx="2">
                <c:v> Science</c:v>
              </c:pt>
              <c:pt idx="3">
                <c:v> Writing</c:v>
              </c:pt>
            </c:strLit>
          </c:cat>
          <c:val>
            <c:numRef>
              <c:f>('Academic Achievement'!$E$87,'Academic Achievement'!$E$69,'Academic Achievement'!$E$103,'Academic Achievement'!$E$48)</c:f>
              <c:numCache>
                <c:formatCode>#,##0.0</c:formatCode>
                <c:ptCount val="4"/>
                <c:pt idx="0">
                  <c:v>37.104506232023013</c:v>
                </c:pt>
                <c:pt idx="1">
                  <c:v>32.885906040268459</c:v>
                </c:pt>
                <c:pt idx="2">
                  <c:v>43.720038350910833</c:v>
                </c:pt>
                <c:pt idx="3">
                  <c:v>25.359539789069991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5E-4D98-9832-9D51CFB004B3}"/>
            </c:ext>
          </c:extLst>
        </c:ser>
        <c:ser>
          <c:idx val="2"/>
          <c:order val="2"/>
          <c:tx>
            <c:strRef>
              <c:f>'Academic Achievement'!$A$50:$A$52</c:f>
              <c:strCache>
                <c:ptCount val="3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Maths</c:v>
              </c:pt>
              <c:pt idx="1">
                <c:v> Reading</c:v>
              </c:pt>
              <c:pt idx="2">
                <c:v> Science</c:v>
              </c:pt>
              <c:pt idx="3">
                <c:v> Writing</c:v>
              </c:pt>
            </c:strLit>
          </c:cat>
          <c:val>
            <c:numRef>
              <c:f>('Academic Achievement'!$E$90,'Academic Achievement'!$E$72,'Academic Achievement'!$E$106,'Academic Achievement'!$E$51)</c:f>
              <c:numCache>
                <c:formatCode>#,##0.0</c:formatCode>
                <c:ptCount val="4"/>
                <c:pt idx="0">
                  <c:v>37.813211845102508</c:v>
                </c:pt>
                <c:pt idx="1">
                  <c:v>34.396355353075172</c:v>
                </c:pt>
                <c:pt idx="2">
                  <c:v>46.013667425968109</c:v>
                </c:pt>
                <c:pt idx="3">
                  <c:v>26.195899772209568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5E-4D98-9832-9D51CFB004B3}"/>
            </c:ext>
          </c:extLst>
        </c:ser>
        <c:ser>
          <c:idx val="3"/>
          <c:order val="3"/>
          <c:tx>
            <c:strRef>
              <c:f>'Academic Achievement'!$A$53:$A$55</c:f>
              <c:strCache>
                <c:ptCount val="3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4"/>
              <c:pt idx="0">
                <c:v>Maths</c:v>
              </c:pt>
              <c:pt idx="1">
                <c:v> Reading</c:v>
              </c:pt>
              <c:pt idx="2">
                <c:v> Science</c:v>
              </c:pt>
              <c:pt idx="3">
                <c:v> Writing</c:v>
              </c:pt>
            </c:strLit>
          </c:cat>
          <c:val>
            <c:numRef>
              <c:f>('Academic Achievement'!$E$93,'Academic Achievement'!$E$75,'Academic Achievement'!$E$109,'Academic Achievement'!$E$54)</c:f>
              <c:numCache>
                <c:formatCode>#,##0.0</c:formatCode>
                <c:ptCount val="4"/>
                <c:pt idx="0">
                  <c:v>37.641025641025635</c:v>
                </c:pt>
                <c:pt idx="1">
                  <c:v>34.441025641025639</c:v>
                </c:pt>
                <c:pt idx="2">
                  <c:v>47.261538461538457</c:v>
                </c:pt>
                <c:pt idx="3">
                  <c:v>25.671794871794873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5E-4D98-9832-9D51CFB00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459591520"/>
        <c:axId val="459587584"/>
      </c:barChart>
      <c:catAx>
        <c:axId val="45959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87584"/>
        <c:crosses val="autoZero"/>
        <c:auto val="1"/>
        <c:lblAlgn val="ctr"/>
        <c:lblOffset val="100"/>
        <c:noMultiLvlLbl val="0"/>
      </c:catAx>
      <c:valAx>
        <c:axId val="4595875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</a:p>
            </c:rich>
          </c:tx>
          <c:layout>
            <c:manualLayout>
              <c:xMode val="edge"/>
              <c:yMode val="edge"/>
              <c:x val="5.1187500000000009E-3"/>
              <c:y val="0.357938477366255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915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4536655092592596"/>
          <c:y val="2.3947119341563787E-2"/>
          <c:w val="0.2407681712962963"/>
          <c:h val="0.17776399176954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47453703703701E-2"/>
          <c:y val="2.0434979423868314E-2"/>
          <c:w val="0.90711249999999999"/>
          <c:h val="0.89073230452674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'Academic Achievement'!$A$24:$A$26</c:f>
              <c:strCache>
                <c:ptCount val="3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('Academic Achievement'!$B$29,'Academic Achievement'!$B$28,'Academic Achievement'!$B$27)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('Academic Achievement'!$E$26,'Academic Achievement'!$E$25,'Academic Achievement'!$E$24)</c:f>
              <c:numCache>
                <c:formatCode>#,##0.0</c:formatCode>
                <c:ptCount val="3"/>
                <c:pt idx="0">
                  <c:v>15.625</c:v>
                </c:pt>
                <c:pt idx="1">
                  <c:v>27.878787878787882</c:v>
                </c:pt>
                <c:pt idx="2">
                  <c:v>78.852201257861637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20-4E7E-9800-64487E21EE59}"/>
            </c:ext>
          </c:extLst>
        </c:ser>
        <c:ser>
          <c:idx val="1"/>
          <c:order val="1"/>
          <c:tx>
            <c:strRef>
              <c:f>'Academic Achievement'!$A$27:$A$29</c:f>
              <c:strCache>
                <c:ptCount val="3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('Academic Achievement'!$B$29,'Academic Achievement'!$B$28,'Academic Achievement'!$B$27)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('Academic Achievement'!$E$29,'Academic Achievement'!$E$28,'Academic Achievement'!$E$27)</c:f>
              <c:numCache>
                <c:formatCode>#,##0.0</c:formatCode>
                <c:ptCount val="3"/>
                <c:pt idx="0">
                  <c:v>6.8578553615960107</c:v>
                </c:pt>
                <c:pt idx="1">
                  <c:v>26.473910097131242</c:v>
                </c:pt>
                <c:pt idx="2">
                  <c:v>75.83388333248719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20-4E7E-9800-64487E21EE59}"/>
            </c:ext>
          </c:extLst>
        </c:ser>
        <c:ser>
          <c:idx val="2"/>
          <c:order val="2"/>
          <c:tx>
            <c:strRef>
              <c:f>'Academic Achievement'!$A$30:$A$32</c:f>
              <c:strCache>
                <c:ptCount val="3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('Academic Achievement'!$B$29,'Academic Achievement'!$B$28,'Academic Achievement'!$B$27)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('Academic Achievement'!$E$32,'Academic Achievement'!$E$31,'Academic Achievement'!$E$30)</c:f>
              <c:numCache>
                <c:formatCode>#,##0.0</c:formatCode>
                <c:ptCount val="3"/>
                <c:pt idx="0">
                  <c:v>9.1743119266055047</c:v>
                </c:pt>
                <c:pt idx="1">
                  <c:v>28.015075376884425</c:v>
                </c:pt>
                <c:pt idx="2">
                  <c:v>77.142857142857153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20-4E7E-9800-64487E21EE59}"/>
            </c:ext>
          </c:extLst>
        </c:ser>
        <c:ser>
          <c:idx val="3"/>
          <c:order val="3"/>
          <c:tx>
            <c:strRef>
              <c:f>'Academic Achievement'!$A$33:$A$35</c:f>
              <c:strCache>
                <c:ptCount val="3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('Academic Achievement'!$B$29,'Academic Achievement'!$B$28,'Academic Achievement'!$B$27)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('Academic Achievement'!$E$35,'Academic Achievement'!$E$34,'Academic Achievement'!$E$33)</c:f>
              <c:numCache>
                <c:formatCode>#,##0.0</c:formatCode>
                <c:ptCount val="3"/>
                <c:pt idx="0">
                  <c:v>9.1820012173994474</c:v>
                </c:pt>
                <c:pt idx="1">
                  <c:v>25.324481575413994</c:v>
                </c:pt>
                <c:pt idx="2">
                  <c:v>74.351421580714288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20-4E7E-9800-64487E21E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591520"/>
        <c:axId val="459587584"/>
      </c:barChart>
      <c:catAx>
        <c:axId val="45959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87584"/>
        <c:crosses val="autoZero"/>
        <c:auto val="1"/>
        <c:lblAlgn val="ctr"/>
        <c:lblOffset val="100"/>
        <c:noMultiLvlLbl val="0"/>
      </c:catAx>
      <c:valAx>
        <c:axId val="4595875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</a:p>
            </c:rich>
          </c:tx>
          <c:layout>
            <c:manualLayout>
              <c:xMode val="edge"/>
              <c:yMode val="edge"/>
              <c:x val="7.6261574074074122E-4"/>
              <c:y val="0.357805349794238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915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8.6660532407407412E-2"/>
          <c:y val="3.8579835390946504E-2"/>
          <c:w val="0.6956512940922045"/>
          <c:h val="5.83013144590495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17361111111107E-2"/>
          <c:y val="2.0434979423868314E-2"/>
          <c:w val="0.90123287037037036"/>
          <c:h val="0.89149074074074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'Academic Achievement'!$A$3:$A$5</c:f>
              <c:strCache>
                <c:ptCount val="3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('Academic Achievement'!$B$5,'Academic Achievement'!$B$4,'Academic Achievement'!$B$3)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('Academic Achievement'!$E$5,'Academic Achievement'!$E$4,'Academic Achievement'!$E$3)</c:f>
              <c:numCache>
                <c:formatCode>#,##0.0</c:formatCode>
                <c:ptCount val="3"/>
                <c:pt idx="0">
                  <c:v>6.8965517241379306</c:v>
                </c:pt>
                <c:pt idx="1">
                  <c:v>31.075697211155379</c:v>
                </c:pt>
                <c:pt idx="2">
                  <c:v>67.506297229219143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BD-4FDF-A693-FF8FDCAC93EF}"/>
            </c:ext>
          </c:extLst>
        </c:ser>
        <c:ser>
          <c:idx val="1"/>
          <c:order val="1"/>
          <c:tx>
            <c:strRef>
              <c:f>'Academic Achievement'!$A$6:$A$8</c:f>
              <c:strCache>
                <c:ptCount val="3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('Academic Achievement'!$B$5,'Academic Achievement'!$B$4,'Academic Achievement'!$B$3)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('Academic Achievement'!$E$8,'Academic Achievement'!$E$7,'Academic Achievement'!$E$6)</c:f>
              <c:numCache>
                <c:formatCode>#,##0.0</c:formatCode>
                <c:ptCount val="3"/>
                <c:pt idx="0">
                  <c:v>6.6265060240963862</c:v>
                </c:pt>
                <c:pt idx="1">
                  <c:v>27.257594673325009</c:v>
                </c:pt>
                <c:pt idx="2">
                  <c:v>65.149327017503325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BD-4FDF-A693-FF8FDCAC93EF}"/>
            </c:ext>
          </c:extLst>
        </c:ser>
        <c:ser>
          <c:idx val="2"/>
          <c:order val="2"/>
          <c:tx>
            <c:strRef>
              <c:f>'Academic Achievement'!$A$9:$A$11</c:f>
              <c:strCache>
                <c:ptCount val="3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('Academic Achievement'!$B$5,'Academic Achievement'!$B$4,'Academic Achievement'!$B$3)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('Academic Achievement'!$E$11,'Academic Achievement'!$E$10,'Academic Achievement'!$E$9)</c:f>
              <c:numCache>
                <c:formatCode>#,##0.0</c:formatCode>
                <c:ptCount val="3"/>
                <c:pt idx="0">
                  <c:v>8.064516129032258</c:v>
                </c:pt>
                <c:pt idx="1">
                  <c:v>28.515625</c:v>
                </c:pt>
                <c:pt idx="2">
                  <c:v>68.465476684654774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BD-4FDF-A693-FF8FDCAC93EF}"/>
            </c:ext>
          </c:extLst>
        </c:ser>
        <c:ser>
          <c:idx val="3"/>
          <c:order val="3"/>
          <c:tx>
            <c:strRef>
              <c:f>'Academic Achievement'!$A$12:$A$14</c:f>
              <c:strCache>
                <c:ptCount val="3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('Academic Achievement'!$B$5,'Academic Achievement'!$B$4,'Academic Achievement'!$B$3)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('Academic Achievement'!$E$14,'Academic Achievement'!$E$13,'Academic Achievement'!$E$12)</c:f>
              <c:numCache>
                <c:formatCode>#,##0.0</c:formatCode>
                <c:ptCount val="3"/>
                <c:pt idx="0">
                  <c:v>11.104020421186982</c:v>
                </c:pt>
                <c:pt idx="1">
                  <c:v>32.347373821359703</c:v>
                </c:pt>
                <c:pt idx="2">
                  <c:v>71.342983792769076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BD-4FDF-A693-FF8FDCAC9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591520"/>
        <c:axId val="459587584"/>
      </c:barChart>
      <c:catAx>
        <c:axId val="45959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87584"/>
        <c:crosses val="autoZero"/>
        <c:auto val="1"/>
        <c:lblAlgn val="ctr"/>
        <c:lblOffset val="100"/>
        <c:noMultiLvlLbl val="0"/>
      </c:catAx>
      <c:valAx>
        <c:axId val="4595875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</a:p>
            </c:rich>
          </c:tx>
          <c:layout>
            <c:manualLayout>
              <c:xMode val="edge"/>
              <c:yMode val="edge"/>
              <c:x val="2.2325231481481497E-3"/>
              <c:y val="0.357607407407407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915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539224537037037E-2"/>
          <c:y val="3.8450205761316872E-2"/>
          <c:w val="0.69531027934211598"/>
          <c:h val="5.90081629704543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38078703703701E-2"/>
          <c:y val="2.7215637860082305E-2"/>
          <c:w val="0.89913298611111103"/>
          <c:h val="0.89094609053497942"/>
        </c:manualLayout>
      </c:layout>
      <c:lineChart>
        <c:grouping val="standard"/>
        <c:varyColors val="0"/>
        <c:ser>
          <c:idx val="0"/>
          <c:order val="0"/>
          <c:tx>
            <c:strRef>
              <c:f>Transition!$B$84</c:f>
              <c:strCache>
                <c:ptCount val="1"/>
                <c:pt idx="0">
                  <c:v>Level 2 - 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Transition!$C$83:$G$83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Transition!$C$84:$G$84</c:f>
              <c:numCache>
                <c:formatCode>0.0</c:formatCode>
                <c:ptCount val="5"/>
                <c:pt idx="0">
                  <c:v>68.449197860962499</c:v>
                </c:pt>
                <c:pt idx="1">
                  <c:v>66.393442622950801</c:v>
                </c:pt>
                <c:pt idx="2">
                  <c:v>73.076923076922995</c:v>
                </c:pt>
                <c:pt idx="3">
                  <c:v>64.189189189189094</c:v>
                </c:pt>
                <c:pt idx="4">
                  <c:v>68.821292775665299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05-47A9-B691-5299069CE606}"/>
            </c:ext>
          </c:extLst>
        </c:ser>
        <c:ser>
          <c:idx val="1"/>
          <c:order val="1"/>
          <c:tx>
            <c:strRef>
              <c:f>Transition!$B$85</c:f>
              <c:strCache>
                <c:ptCount val="1"/>
                <c:pt idx="0">
                  <c:v>Level 3 - 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  <a:prstDash val="sysDash"/>
              </a:ln>
              <a:effectLst/>
            </c:spPr>
          </c:marker>
          <c:dPt>
            <c:idx val="4"/>
            <c:marker>
              <c:symbol val="triangle"/>
              <c:size val="7"/>
              <c:spPr>
                <a:solidFill>
                  <a:schemeClr val="accent1"/>
                </a:solidFill>
                <a:ln w="38100">
                  <a:solidFill>
                    <a:schemeClr val="accent1"/>
                  </a:solidFill>
                  <a:prstDash val="solid"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5E05-47A9-B691-5299069CE606}"/>
              </c:ext>
            </c:extLst>
          </c:dPt>
          <c:cat>
            <c:numRef>
              <c:f>Transition!$C$83:$G$83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Transition!$C$85:$G$85</c:f>
              <c:numCache>
                <c:formatCode>0.0</c:formatCode>
                <c:ptCount val="5"/>
                <c:pt idx="0">
                  <c:v>24.331550802138999</c:v>
                </c:pt>
                <c:pt idx="1">
                  <c:v>29.2349726775956</c:v>
                </c:pt>
                <c:pt idx="2">
                  <c:v>36.686390532544301</c:v>
                </c:pt>
                <c:pt idx="3">
                  <c:v>31.081081081080999</c:v>
                </c:pt>
                <c:pt idx="4">
                  <c:v>39.1634980988593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05-47A9-B691-5299069CE606}"/>
            </c:ext>
          </c:extLst>
        </c:ser>
        <c:ser>
          <c:idx val="2"/>
          <c:order val="2"/>
          <c:tx>
            <c:strRef>
              <c:f>Transition!$B$86</c:f>
              <c:strCache>
                <c:ptCount val="1"/>
                <c:pt idx="0">
                  <c:v>Level 2 - 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Transition!$C$83:$G$83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Transition!$C$86:$G$86</c:f>
              <c:numCache>
                <c:formatCode>0.0</c:formatCode>
                <c:ptCount val="5"/>
                <c:pt idx="0">
                  <c:v>68</c:v>
                </c:pt>
                <c:pt idx="1">
                  <c:v>68</c:v>
                </c:pt>
                <c:pt idx="2">
                  <c:v>65.099999999999994</c:v>
                </c:pt>
                <c:pt idx="3">
                  <c:v>58.3</c:v>
                </c:pt>
                <c:pt idx="4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05-47A9-B691-5299069CE606}"/>
            </c:ext>
          </c:extLst>
        </c:ser>
        <c:ser>
          <c:idx val="3"/>
          <c:order val="3"/>
          <c:tx>
            <c:strRef>
              <c:f>Transition!$B$87</c:f>
              <c:strCache>
                <c:ptCount val="1"/>
                <c:pt idx="0">
                  <c:v>Level 3 - 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numRef>
              <c:f>Transition!$C$83:$G$83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Transition!$C$87:$G$87</c:f>
              <c:numCache>
                <c:formatCode>0.0</c:formatCode>
                <c:ptCount val="5"/>
                <c:pt idx="0">
                  <c:v>25.2</c:v>
                </c:pt>
                <c:pt idx="1">
                  <c:v>26.3</c:v>
                </c:pt>
                <c:pt idx="2">
                  <c:v>29.7</c:v>
                </c:pt>
                <c:pt idx="3">
                  <c:v>26.2</c:v>
                </c:pt>
                <c:pt idx="4">
                  <c:v>27.6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05-47A9-B691-5299069CE606}"/>
            </c:ext>
          </c:extLst>
        </c:ser>
        <c:ser>
          <c:idx val="4"/>
          <c:order val="4"/>
          <c:tx>
            <c:strRef>
              <c:f>Transition!$B$88</c:f>
              <c:strCache>
                <c:ptCount val="1"/>
                <c:pt idx="0">
                  <c:v>Level 2 - 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Transition!$C$83:$G$83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Transition!$C$88:$G$88</c:f>
              <c:numCache>
                <c:formatCode>0.0</c:formatCode>
                <c:ptCount val="5"/>
                <c:pt idx="0">
                  <c:v>71.213808463251596</c:v>
                </c:pt>
                <c:pt idx="1">
                  <c:v>69.970149253731293</c:v>
                </c:pt>
                <c:pt idx="2">
                  <c:v>66.6371289322108</c:v>
                </c:pt>
                <c:pt idx="3">
                  <c:v>60.530773574251803</c:v>
                </c:pt>
                <c:pt idx="4">
                  <c:v>59.235441229010299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E05-47A9-B691-5299069CE606}"/>
            </c:ext>
          </c:extLst>
        </c:ser>
        <c:ser>
          <c:idx val="5"/>
          <c:order val="5"/>
          <c:tx>
            <c:strRef>
              <c:f>Transition!$B$89</c:f>
              <c:strCache>
                <c:ptCount val="1"/>
                <c:pt idx="0">
                  <c:v>Level 3 - 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  <a:prstDash val="solid"/>
              </a:ln>
              <a:effectLst/>
            </c:spPr>
          </c:marker>
          <c:cat>
            <c:numRef>
              <c:f>Transition!$C$83:$G$83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Transition!$C$89:$G$89</c:f>
              <c:numCache>
                <c:formatCode>0.0</c:formatCode>
                <c:ptCount val="5"/>
                <c:pt idx="0">
                  <c:v>25.018559762435</c:v>
                </c:pt>
                <c:pt idx="1">
                  <c:v>25.054726368159201</c:v>
                </c:pt>
                <c:pt idx="2">
                  <c:v>28.4891448825875</c:v>
                </c:pt>
                <c:pt idx="3">
                  <c:v>27.837380011293</c:v>
                </c:pt>
                <c:pt idx="4">
                  <c:v>26.723829939264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E05-47A9-B691-5299069CE606}"/>
            </c:ext>
          </c:extLst>
        </c:ser>
        <c:ser>
          <c:idx val="6"/>
          <c:order val="6"/>
          <c:tx>
            <c:strRef>
              <c:f>Transition!$B$90</c:f>
              <c:strCache>
                <c:ptCount val="1"/>
                <c:pt idx="0">
                  <c:v>Level 2 - 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cat>
            <c:numRef>
              <c:f>Transition!$C$83:$G$83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Transition!$C$90:$G$90</c:f>
              <c:numCache>
                <c:formatCode>0.0</c:formatCode>
                <c:ptCount val="5"/>
                <c:pt idx="0">
                  <c:v>71.686631894690507</c:v>
                </c:pt>
                <c:pt idx="1">
                  <c:v>70.451423768424903</c:v>
                </c:pt>
                <c:pt idx="2">
                  <c:v>66.680267482715607</c:v>
                </c:pt>
                <c:pt idx="3">
                  <c:v>62.042716081604198</c:v>
                </c:pt>
                <c:pt idx="4">
                  <c:v>61.0063541130001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E05-47A9-B691-5299069CE606}"/>
            </c:ext>
          </c:extLst>
        </c:ser>
        <c:ser>
          <c:idx val="7"/>
          <c:order val="7"/>
          <c:tx>
            <c:strRef>
              <c:f>Transition!$B$91</c:f>
              <c:strCache>
                <c:ptCount val="1"/>
                <c:pt idx="0">
                  <c:v>Level 3 - 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  <a:prstDash val="solid"/>
              </a:ln>
              <a:effectLst/>
            </c:spPr>
          </c:marker>
          <c:cat>
            <c:numRef>
              <c:f>Transition!$C$83:$G$83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Transition!$C$91:$G$91</c:f>
              <c:numCache>
                <c:formatCode>0.0</c:formatCode>
                <c:ptCount val="5"/>
                <c:pt idx="0">
                  <c:v>31.848837431459</c:v>
                </c:pt>
                <c:pt idx="1">
                  <c:v>31.225527378584999</c:v>
                </c:pt>
                <c:pt idx="2">
                  <c:v>31.942649892326799</c:v>
                </c:pt>
                <c:pt idx="3">
                  <c:v>30.9858338045732</c:v>
                </c:pt>
                <c:pt idx="4">
                  <c:v>30.738450970290199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E05-47A9-B691-5299069CE6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504272"/>
        <c:axId val="385504600"/>
      </c:lineChart>
      <c:catAx>
        <c:axId val="38550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504600"/>
        <c:crosses val="autoZero"/>
        <c:auto val="1"/>
        <c:lblAlgn val="ctr"/>
        <c:lblOffset val="100"/>
        <c:noMultiLvlLbl val="0"/>
      </c:catAx>
      <c:valAx>
        <c:axId val="3855046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of 19-year-olds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3.184375000000001E-3"/>
              <c:y val="0.285013580246913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50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4356365740740744E-2"/>
          <c:y val="2.7166460905349799E-2"/>
          <c:w val="0.88211353556719529"/>
          <c:h val="0.173455761316872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27424316698389E-2"/>
          <c:y val="2.7215637860082305E-2"/>
          <c:w val="0.88884368498454103"/>
          <c:h val="0.89094609053497942"/>
        </c:manualLayout>
      </c:layout>
      <c:lineChart>
        <c:grouping val="standard"/>
        <c:varyColors val="0"/>
        <c:ser>
          <c:idx val="0"/>
          <c:order val="0"/>
          <c:tx>
            <c:strRef>
              <c:f>Transition!$B$64</c:f>
              <c:strCache>
                <c:ptCount val="1"/>
                <c:pt idx="0">
                  <c:v>Level 2 - 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Transition!$C$63:$G$63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Transition!$C$64:$G$64</c:f>
              <c:numCache>
                <c:formatCode>0.0</c:formatCode>
                <c:ptCount val="5"/>
                <c:pt idx="0">
                  <c:v>35.576923076923002</c:v>
                </c:pt>
                <c:pt idx="1">
                  <c:v>35.443037974683499</c:v>
                </c:pt>
                <c:pt idx="2">
                  <c:v>27.5510204081632</c:v>
                </c:pt>
                <c:pt idx="3">
                  <c:v>34.328358208955201</c:v>
                </c:pt>
                <c:pt idx="4">
                  <c:v>24.4444444444444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22-4F44-95CA-F193D2F21651}"/>
            </c:ext>
          </c:extLst>
        </c:ser>
        <c:ser>
          <c:idx val="1"/>
          <c:order val="1"/>
          <c:tx>
            <c:strRef>
              <c:f>Transition!$B$65</c:f>
              <c:strCache>
                <c:ptCount val="1"/>
                <c:pt idx="0">
                  <c:v>Level 3 - 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  <a:prstDash val="solid"/>
              </a:ln>
              <a:effectLst/>
            </c:spPr>
          </c:marker>
          <c:cat>
            <c:numRef>
              <c:f>Transition!$C$63:$G$63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Transition!$C$65:$G$65</c:f>
              <c:numCache>
                <c:formatCode>0.0</c:formatCode>
                <c:ptCount val="5"/>
                <c:pt idx="0">
                  <c:v>14.4230769230769</c:v>
                </c:pt>
                <c:pt idx="1">
                  <c:v>17.7215189873417</c:v>
                </c:pt>
                <c:pt idx="2">
                  <c:v>12.2448979591836</c:v>
                </c:pt>
                <c:pt idx="3">
                  <c:v>8.9552238805970106</c:v>
                </c:pt>
                <c:pt idx="4">
                  <c:v>4.4444444444444402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22-4F44-95CA-F193D2F21651}"/>
            </c:ext>
          </c:extLst>
        </c:ser>
        <c:ser>
          <c:idx val="2"/>
          <c:order val="2"/>
          <c:tx>
            <c:strRef>
              <c:f>Transition!$B$66</c:f>
              <c:strCache>
                <c:ptCount val="1"/>
                <c:pt idx="0">
                  <c:v>Level 2 - 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Transition!$C$63:$G$63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Transition!$C$66:$G$66</c:f>
              <c:numCache>
                <c:formatCode>0.0</c:formatCode>
                <c:ptCount val="5"/>
                <c:pt idx="0">
                  <c:v>28.3</c:v>
                </c:pt>
                <c:pt idx="1">
                  <c:v>25.5</c:v>
                </c:pt>
                <c:pt idx="2">
                  <c:v>25.4</c:v>
                </c:pt>
                <c:pt idx="3">
                  <c:v>21</c:v>
                </c:pt>
                <c:pt idx="4">
                  <c:v>21.2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22-4F44-95CA-F193D2F21651}"/>
            </c:ext>
          </c:extLst>
        </c:ser>
        <c:ser>
          <c:idx val="3"/>
          <c:order val="3"/>
          <c:tx>
            <c:strRef>
              <c:f>Transition!$B$67</c:f>
              <c:strCache>
                <c:ptCount val="1"/>
                <c:pt idx="0">
                  <c:v>Level 3 - 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numRef>
              <c:f>Transition!$C$63:$G$63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Transition!$C$67:$G$67</c:f>
              <c:numCache>
                <c:formatCode>0.0</c:formatCode>
                <c:ptCount val="5"/>
                <c:pt idx="0">
                  <c:v>9.6</c:v>
                </c:pt>
                <c:pt idx="1">
                  <c:v>6.4</c:v>
                </c:pt>
                <c:pt idx="2">
                  <c:v>8.5</c:v>
                </c:pt>
                <c:pt idx="3">
                  <c:v>8.1</c:v>
                </c:pt>
                <c:pt idx="4">
                  <c:v>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22-4F44-95CA-F193D2F21651}"/>
            </c:ext>
          </c:extLst>
        </c:ser>
        <c:ser>
          <c:idx val="4"/>
          <c:order val="4"/>
          <c:tx>
            <c:strRef>
              <c:f>Transition!$B$68</c:f>
              <c:strCache>
                <c:ptCount val="1"/>
                <c:pt idx="0">
                  <c:v>Level 2 - 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Transition!$C$63:$G$63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Transition!$C$68:$G$68</c:f>
              <c:numCache>
                <c:formatCode>0.0</c:formatCode>
                <c:ptCount val="5"/>
                <c:pt idx="0">
                  <c:v>32.630757220921097</c:v>
                </c:pt>
                <c:pt idx="1">
                  <c:v>32.504012841091402</c:v>
                </c:pt>
                <c:pt idx="2">
                  <c:v>26.022012578616302</c:v>
                </c:pt>
                <c:pt idx="3">
                  <c:v>27.736006683375098</c:v>
                </c:pt>
                <c:pt idx="4">
                  <c:v>22.5589225589225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F22-4F44-95CA-F193D2F21651}"/>
            </c:ext>
          </c:extLst>
        </c:ser>
        <c:ser>
          <c:idx val="5"/>
          <c:order val="5"/>
          <c:tx>
            <c:strRef>
              <c:f>Transition!$B$69</c:f>
              <c:strCache>
                <c:ptCount val="1"/>
                <c:pt idx="0">
                  <c:v>Level 3 - 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  <a:prstDash val="solid"/>
              </a:ln>
              <a:effectLst/>
            </c:spPr>
          </c:marker>
          <c:cat>
            <c:numRef>
              <c:f>Transition!$C$63:$G$63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Transition!$C$69:$G$69</c:f>
              <c:numCache>
                <c:formatCode>0.0</c:formatCode>
                <c:ptCount val="5"/>
                <c:pt idx="0">
                  <c:v>10.538641686182601</c:v>
                </c:pt>
                <c:pt idx="1">
                  <c:v>10.192616372391599</c:v>
                </c:pt>
                <c:pt idx="2">
                  <c:v>9.1981132075471592</c:v>
                </c:pt>
                <c:pt idx="3">
                  <c:v>12.030075187969899</c:v>
                </c:pt>
                <c:pt idx="4">
                  <c:v>8.1649831649831608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F22-4F44-95CA-F193D2F21651}"/>
            </c:ext>
          </c:extLst>
        </c:ser>
        <c:ser>
          <c:idx val="6"/>
          <c:order val="6"/>
          <c:tx>
            <c:strRef>
              <c:f>Transition!$B$70</c:f>
              <c:strCache>
                <c:ptCount val="1"/>
                <c:pt idx="0">
                  <c:v>Level 2 - 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cat>
            <c:numRef>
              <c:f>Transition!$C$63:$G$63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Transition!$C$70:$G$70</c:f>
              <c:numCache>
                <c:formatCode>0.0</c:formatCode>
                <c:ptCount val="5"/>
                <c:pt idx="0">
                  <c:v>36.931152458171198</c:v>
                </c:pt>
                <c:pt idx="1">
                  <c:v>36.348993288590599</c:v>
                </c:pt>
                <c:pt idx="2">
                  <c:v>33.353309976028001</c:v>
                </c:pt>
                <c:pt idx="3">
                  <c:v>30.942660976062299</c:v>
                </c:pt>
                <c:pt idx="4">
                  <c:v>30.001917361710198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F22-4F44-95CA-F193D2F21651}"/>
            </c:ext>
          </c:extLst>
        </c:ser>
        <c:ser>
          <c:idx val="7"/>
          <c:order val="7"/>
          <c:tx>
            <c:strRef>
              <c:f>Transition!$B$71</c:f>
              <c:strCache>
                <c:ptCount val="1"/>
                <c:pt idx="0">
                  <c:v>Level 3 - 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  <a:prstDash val="solid"/>
              </a:ln>
              <a:effectLst/>
            </c:spPr>
          </c:marker>
          <c:cat>
            <c:numRef>
              <c:f>Transition!$C$63:$G$63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Transition!$C$71:$G$71</c:f>
              <c:numCache>
                <c:formatCode>0.0</c:formatCode>
                <c:ptCount val="5"/>
                <c:pt idx="0">
                  <c:v>13.4039461967474</c:v>
                </c:pt>
                <c:pt idx="1">
                  <c:v>13.668903803131901</c:v>
                </c:pt>
                <c:pt idx="2">
                  <c:v>12.944864466162599</c:v>
                </c:pt>
                <c:pt idx="3">
                  <c:v>13.216737799220599</c:v>
                </c:pt>
                <c:pt idx="4">
                  <c:v>12.4868181382417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F22-4F44-95CA-F193D2F21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504272"/>
        <c:axId val="385504600"/>
      </c:lineChart>
      <c:catAx>
        <c:axId val="38550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504600"/>
        <c:crosses val="autoZero"/>
        <c:auto val="1"/>
        <c:lblAlgn val="ctr"/>
        <c:lblOffset val="100"/>
        <c:noMultiLvlLbl val="0"/>
      </c:catAx>
      <c:valAx>
        <c:axId val="3855046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of 19-year-olds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9.0640446593921956E-3"/>
              <c:y val="0.363408665217450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50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4356416917239547E-2"/>
          <c:y val="2.3763168724279839E-2"/>
          <c:w val="0.88505335648148153"/>
          <c:h val="0.17856090534979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27424316698389E-2"/>
          <c:y val="2.9828806584362141E-2"/>
          <c:w val="0.88884368498454103"/>
          <c:h val="0.88833292181069978"/>
        </c:manualLayout>
      </c:layout>
      <c:lineChart>
        <c:grouping val="standard"/>
        <c:varyColors val="0"/>
        <c:ser>
          <c:idx val="0"/>
          <c:order val="0"/>
          <c:tx>
            <c:strRef>
              <c:f>Transition!$B$104</c:f>
              <c:strCache>
                <c:ptCount val="1"/>
                <c:pt idx="0">
                  <c:v>Level 2 - 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Transition!$C$103:$G$103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Transition!$C$104:$G$104</c:f>
              <c:numCache>
                <c:formatCode>0.0</c:formatCode>
                <c:ptCount val="5"/>
                <c:pt idx="0">
                  <c:v>93.768996960486305</c:v>
                </c:pt>
                <c:pt idx="1">
                  <c:v>91.737451737451707</c:v>
                </c:pt>
                <c:pt idx="2">
                  <c:v>89.823717948717899</c:v>
                </c:pt>
                <c:pt idx="3">
                  <c:v>88.345558272208606</c:v>
                </c:pt>
                <c:pt idx="4">
                  <c:v>87.185929648241199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2E-4287-BB20-74799F0FEC0C}"/>
            </c:ext>
          </c:extLst>
        </c:ser>
        <c:ser>
          <c:idx val="1"/>
          <c:order val="1"/>
          <c:tx>
            <c:strRef>
              <c:f>Transition!$B$105</c:f>
              <c:strCache>
                <c:ptCount val="1"/>
                <c:pt idx="0">
                  <c:v>Level 3 - 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  <a:prstDash val="solid"/>
              </a:ln>
              <a:effectLst/>
            </c:spPr>
          </c:marker>
          <c:cat>
            <c:numRef>
              <c:f>Transition!$C$103:$G$103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Transition!$C$105:$G$105</c:f>
              <c:numCache>
                <c:formatCode>0.0</c:formatCode>
                <c:ptCount val="5"/>
                <c:pt idx="0">
                  <c:v>59.270516717325201</c:v>
                </c:pt>
                <c:pt idx="1">
                  <c:v>61.698841698841598</c:v>
                </c:pt>
                <c:pt idx="2">
                  <c:v>62.019230769230703</c:v>
                </c:pt>
                <c:pt idx="3">
                  <c:v>60.391198044009698</c:v>
                </c:pt>
                <c:pt idx="4">
                  <c:v>58.542713567839101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2E-4287-BB20-74799F0FEC0C}"/>
            </c:ext>
          </c:extLst>
        </c:ser>
        <c:ser>
          <c:idx val="2"/>
          <c:order val="2"/>
          <c:tx>
            <c:strRef>
              <c:f>Transition!$B$106</c:f>
              <c:strCache>
                <c:ptCount val="1"/>
                <c:pt idx="0">
                  <c:v>Level 2 - 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Transition!$C$103:$G$103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Transition!$C$106:$G$106</c:f>
              <c:numCache>
                <c:formatCode>0.0</c:formatCode>
                <c:ptCount val="5"/>
                <c:pt idx="0">
                  <c:v>89.4</c:v>
                </c:pt>
                <c:pt idx="1">
                  <c:v>88.4</c:v>
                </c:pt>
                <c:pt idx="2">
                  <c:v>86</c:v>
                </c:pt>
                <c:pt idx="3">
                  <c:v>85</c:v>
                </c:pt>
                <c:pt idx="4">
                  <c:v>83.4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2E-4287-BB20-74799F0FEC0C}"/>
            </c:ext>
          </c:extLst>
        </c:ser>
        <c:ser>
          <c:idx val="3"/>
          <c:order val="3"/>
          <c:tx>
            <c:strRef>
              <c:f>Transition!$B$107</c:f>
              <c:strCache>
                <c:ptCount val="1"/>
                <c:pt idx="0">
                  <c:v>Level 3 - 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numRef>
              <c:f>Transition!$C$103:$G$103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Transition!$C$107:$G$107</c:f>
              <c:numCache>
                <c:formatCode>0.0</c:formatCode>
                <c:ptCount val="5"/>
                <c:pt idx="0">
                  <c:v>59.4</c:v>
                </c:pt>
                <c:pt idx="1">
                  <c:v>57.9</c:v>
                </c:pt>
                <c:pt idx="2">
                  <c:v>57.6</c:v>
                </c:pt>
                <c:pt idx="3">
                  <c:v>56.7</c:v>
                </c:pt>
                <c:pt idx="4">
                  <c:v>54.5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2E-4287-BB20-74799F0FEC0C}"/>
            </c:ext>
          </c:extLst>
        </c:ser>
        <c:ser>
          <c:idx val="4"/>
          <c:order val="4"/>
          <c:tx>
            <c:strRef>
              <c:f>Transition!$B$108</c:f>
              <c:strCache>
                <c:ptCount val="1"/>
                <c:pt idx="0">
                  <c:v>Level 2 - 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Transition!$C$103:$G$103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Transition!$C$108:$G$108</c:f>
              <c:numCache>
                <c:formatCode>0.0</c:formatCode>
                <c:ptCount val="5"/>
                <c:pt idx="0">
                  <c:v>92.484760258393194</c:v>
                </c:pt>
                <c:pt idx="1">
                  <c:v>90.941212843955597</c:v>
                </c:pt>
                <c:pt idx="2">
                  <c:v>88.356133254556099</c:v>
                </c:pt>
                <c:pt idx="3">
                  <c:v>86.922492061362306</c:v>
                </c:pt>
                <c:pt idx="4">
                  <c:v>85.414689265536694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42E-4287-BB20-74799F0FEC0C}"/>
            </c:ext>
          </c:extLst>
        </c:ser>
        <c:ser>
          <c:idx val="5"/>
          <c:order val="5"/>
          <c:tx>
            <c:strRef>
              <c:f>Transition!$B$109</c:f>
              <c:strCache>
                <c:ptCount val="1"/>
                <c:pt idx="0">
                  <c:v>Level 3 - 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  <a:prstDash val="solid"/>
              </a:ln>
              <a:effectLst/>
            </c:spPr>
          </c:marker>
          <c:cat>
            <c:numRef>
              <c:f>Transition!$C$103:$G$103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Transition!$C$109:$G$109</c:f>
              <c:numCache>
                <c:formatCode>0.0</c:formatCode>
                <c:ptCount val="5"/>
                <c:pt idx="0">
                  <c:v>60.986261486670898</c:v>
                </c:pt>
                <c:pt idx="1">
                  <c:v>59.944348747846803</c:v>
                </c:pt>
                <c:pt idx="2">
                  <c:v>60.823524064900198</c:v>
                </c:pt>
                <c:pt idx="3">
                  <c:v>59.211055950623901</c:v>
                </c:pt>
                <c:pt idx="4">
                  <c:v>56.664406779661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42E-4287-BB20-74799F0FEC0C}"/>
            </c:ext>
          </c:extLst>
        </c:ser>
        <c:ser>
          <c:idx val="6"/>
          <c:order val="6"/>
          <c:tx>
            <c:strRef>
              <c:f>Transition!$B$110</c:f>
              <c:strCache>
                <c:ptCount val="1"/>
                <c:pt idx="0">
                  <c:v>Level 2 - 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cat>
            <c:numRef>
              <c:f>Transition!$C$103:$G$103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Transition!$C$110:$G$110</c:f>
              <c:numCache>
                <c:formatCode>0.0</c:formatCode>
                <c:ptCount val="5"/>
                <c:pt idx="0">
                  <c:v>91.923179978793399</c:v>
                </c:pt>
                <c:pt idx="1">
                  <c:v>90.905581973938396</c:v>
                </c:pt>
                <c:pt idx="2">
                  <c:v>89.368638694504</c:v>
                </c:pt>
                <c:pt idx="3">
                  <c:v>87.627591938320904</c:v>
                </c:pt>
                <c:pt idx="4">
                  <c:v>86.708878564333801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42E-4287-BB20-74799F0FEC0C}"/>
            </c:ext>
          </c:extLst>
        </c:ser>
        <c:ser>
          <c:idx val="7"/>
          <c:order val="7"/>
          <c:tx>
            <c:strRef>
              <c:f>Transition!$B$111</c:f>
              <c:strCache>
                <c:ptCount val="1"/>
                <c:pt idx="0">
                  <c:v>Level 3 - 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triangle"/>
            <c:size val="7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  <a:prstDash val="solid"/>
              </a:ln>
              <a:effectLst/>
            </c:spPr>
          </c:marker>
          <c:cat>
            <c:numRef>
              <c:f>Transition!$C$103:$G$103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Transition!$C$111:$G$111</c:f>
              <c:numCache>
                <c:formatCode>0.0</c:formatCode>
                <c:ptCount val="5"/>
                <c:pt idx="0">
                  <c:v>65.826037370292894</c:v>
                </c:pt>
                <c:pt idx="1">
                  <c:v>64.880632041430204</c:v>
                </c:pt>
                <c:pt idx="2">
                  <c:v>64.764669173249501</c:v>
                </c:pt>
                <c:pt idx="3">
                  <c:v>63.334043822085</c:v>
                </c:pt>
                <c:pt idx="4">
                  <c:v>62.199072521223101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42E-4287-BB20-74799F0FE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504272"/>
        <c:axId val="385504600"/>
      </c:lineChart>
      <c:catAx>
        <c:axId val="38550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504600"/>
        <c:crosses val="autoZero"/>
        <c:auto val="1"/>
        <c:lblAlgn val="ctr"/>
        <c:lblOffset val="100"/>
        <c:noMultiLvlLbl val="0"/>
      </c:catAx>
      <c:valAx>
        <c:axId val="3855046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of 19-year-olds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4.6542824074074082E-3"/>
              <c:y val="0.290239917695473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50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7786226851851857E-2"/>
          <c:y val="0.56492283950617284"/>
          <c:w val="0.88456342592592596"/>
          <c:h val="0.17868209876543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8761574074074E-2"/>
          <c:y val="2.5758436213991775E-2"/>
          <c:w val="0.91948738425925913"/>
          <c:h val="0.880780864197530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Absences!$A$22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(Absences!$B$24,Absences!$B$23,Absences!$B$22)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(Absences!$E$24,Absences!$E$23,Absences!$E$22)</c:f>
              <c:numCache>
                <c:formatCode>0.0</c:formatCode>
                <c:ptCount val="3"/>
                <c:pt idx="0">
                  <c:v>7.5016352807518851</c:v>
                </c:pt>
                <c:pt idx="1">
                  <c:v>5.9106913680111637</c:v>
                </c:pt>
                <c:pt idx="2">
                  <c:v>4.6867254448681548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5-410F-A7B0-1E531A427E95}"/>
            </c:ext>
          </c:extLst>
        </c:ser>
        <c:ser>
          <c:idx val="1"/>
          <c:order val="1"/>
          <c:tx>
            <c:strRef>
              <c:f>Absences!$A$25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(Absences!$B$24,Absences!$B$23,Absences!$B$22)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(Absences!$E$27,Absences!$E$26,Absences!$E$25)</c:f>
              <c:numCache>
                <c:formatCode>0.0</c:formatCode>
                <c:ptCount val="3"/>
                <c:pt idx="0">
                  <c:v>9.3813055090329538</c:v>
                </c:pt>
                <c:pt idx="1">
                  <c:v>6.7290321268484803</c:v>
                </c:pt>
                <c:pt idx="2">
                  <c:v>4.6535734883535618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75-410F-A7B0-1E531A427E95}"/>
            </c:ext>
          </c:extLst>
        </c:ser>
        <c:ser>
          <c:idx val="2"/>
          <c:order val="2"/>
          <c:tx>
            <c:strRef>
              <c:f>Absences!$A$28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(Absences!$B$24,Absences!$B$23,Absences!$B$22)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(Absences!$E$30,Absences!$E$29,Absences!$E$28)</c:f>
              <c:numCache>
                <c:formatCode>0.0</c:formatCode>
                <c:ptCount val="3"/>
                <c:pt idx="0">
                  <c:v>8.7978449431742796</c:v>
                </c:pt>
                <c:pt idx="1">
                  <c:v>6.4957894013874018</c:v>
                </c:pt>
                <c:pt idx="2">
                  <c:v>4.6229317098709775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75-410F-A7B0-1E531A427E95}"/>
            </c:ext>
          </c:extLst>
        </c:ser>
        <c:ser>
          <c:idx val="3"/>
          <c:order val="3"/>
          <c:tx>
            <c:strRef>
              <c:f>Absences!$A$31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(Absences!$B$24,Absences!$B$23,Absences!$B$22)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(Absences!$E$33,Absences!$E$32,Absences!$E$31)</c:f>
              <c:numCache>
                <c:formatCode>0.0</c:formatCode>
                <c:ptCount val="3"/>
                <c:pt idx="0">
                  <c:v>8.7237644089699593</c:v>
                </c:pt>
                <c:pt idx="1">
                  <c:v>6.4793482159571454</c:v>
                </c:pt>
                <c:pt idx="2">
                  <c:v>4.3142330815681014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75-410F-A7B0-1E531A427E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3184784"/>
        <c:axId val="783185440"/>
      </c:barChart>
      <c:catAx>
        <c:axId val="78318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185440"/>
        <c:crosses val="autoZero"/>
        <c:auto val="1"/>
        <c:lblAlgn val="ctr"/>
        <c:lblOffset val="100"/>
        <c:noMultiLvlLbl val="0"/>
      </c:catAx>
      <c:valAx>
        <c:axId val="78318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% of sessions missed due to absence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2.6296296296296294E-4"/>
              <c:y val="0.145395473251028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18478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606307870370383"/>
          <c:y val="2.9516049382716049E-2"/>
          <c:w val="0.22438097009575403"/>
          <c:h val="0.176547942386831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300925925926"/>
          <c:y val="3.4309670781893009E-2"/>
          <c:w val="0.86433981481481481"/>
          <c:h val="0.865800823045267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'SEN2'!$A$42</c:f>
              <c:strCache>
                <c:ptCount val="1"/>
                <c:pt idx="0">
                  <c:v>Under 5 years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'SEN2'!$B$41:$G$41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'SEN2'!$B$42:$G$42</c:f>
              <c:numCache>
                <c:formatCode>General</c:formatCode>
                <c:ptCount val="6"/>
                <c:pt idx="0">
                  <c:v>38</c:v>
                </c:pt>
                <c:pt idx="1">
                  <c:v>32</c:v>
                </c:pt>
                <c:pt idx="2">
                  <c:v>29</c:v>
                </c:pt>
                <c:pt idx="3">
                  <c:v>36</c:v>
                </c:pt>
                <c:pt idx="4">
                  <c:v>38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7C-4C52-A9B4-AB4405B89627}"/>
            </c:ext>
          </c:extLst>
        </c:ser>
        <c:ser>
          <c:idx val="1"/>
          <c:order val="1"/>
          <c:tx>
            <c:strRef>
              <c:f>'SEN2'!$A$43</c:f>
              <c:strCache>
                <c:ptCount val="1"/>
                <c:pt idx="0">
                  <c:v>5-10 years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'SEN2'!$B$41:$G$41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'SEN2'!$B$43:$G$43</c:f>
              <c:numCache>
                <c:formatCode>General</c:formatCode>
                <c:ptCount val="6"/>
                <c:pt idx="0">
                  <c:v>257</c:v>
                </c:pt>
                <c:pt idx="1">
                  <c:v>235</c:v>
                </c:pt>
                <c:pt idx="2">
                  <c:v>264</c:v>
                </c:pt>
                <c:pt idx="3">
                  <c:v>363</c:v>
                </c:pt>
                <c:pt idx="4">
                  <c:v>388</c:v>
                </c:pt>
                <c:pt idx="5">
                  <c:v>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7C-4C52-A9B4-AB4405B89627}"/>
            </c:ext>
          </c:extLst>
        </c:ser>
        <c:ser>
          <c:idx val="2"/>
          <c:order val="2"/>
          <c:tx>
            <c:strRef>
              <c:f>'SEN2'!$A$44</c:f>
              <c:strCache>
                <c:ptCount val="1"/>
                <c:pt idx="0">
                  <c:v>11-15 years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'SEN2'!$B$41:$G$41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'SEN2'!$B$44:$G$44</c:f>
              <c:numCache>
                <c:formatCode>General</c:formatCode>
                <c:ptCount val="6"/>
                <c:pt idx="0">
                  <c:v>356</c:v>
                </c:pt>
                <c:pt idx="1">
                  <c:v>282</c:v>
                </c:pt>
                <c:pt idx="2">
                  <c:v>370</c:v>
                </c:pt>
                <c:pt idx="3">
                  <c:v>437</c:v>
                </c:pt>
                <c:pt idx="4">
                  <c:v>475</c:v>
                </c:pt>
                <c:pt idx="5">
                  <c:v>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7C-4C52-A9B4-AB4405B89627}"/>
            </c:ext>
          </c:extLst>
        </c:ser>
        <c:ser>
          <c:idx val="3"/>
          <c:order val="3"/>
          <c:tx>
            <c:strRef>
              <c:f>'SEN2'!$A$45</c:f>
              <c:strCache>
                <c:ptCount val="1"/>
                <c:pt idx="0">
                  <c:v>16-19 years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'SEN2'!$B$41:$G$41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'SEN2'!$B$45:$G$45</c:f>
              <c:numCache>
                <c:formatCode>General</c:formatCode>
                <c:ptCount val="6"/>
                <c:pt idx="0">
                  <c:v>56</c:v>
                </c:pt>
                <c:pt idx="1">
                  <c:v>127</c:v>
                </c:pt>
                <c:pt idx="2">
                  <c:v>189</c:v>
                </c:pt>
                <c:pt idx="3">
                  <c:v>233</c:v>
                </c:pt>
                <c:pt idx="4">
                  <c:v>297</c:v>
                </c:pt>
                <c:pt idx="5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07C-4C52-A9B4-AB4405B89627}"/>
            </c:ext>
          </c:extLst>
        </c:ser>
        <c:ser>
          <c:idx val="4"/>
          <c:order val="4"/>
          <c:tx>
            <c:strRef>
              <c:f>'SEN2'!$A$46</c:f>
              <c:strCache>
                <c:ptCount val="1"/>
                <c:pt idx="0">
                  <c:v>20-25 years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07C-4C52-A9B4-AB4405B89627}"/>
                </c:ext>
              </c:extLst>
            </c:dLbl>
            <c:dLbl>
              <c:idx val="1"/>
              <c:layout>
                <c:manualLayout>
                  <c:x val="3.5312381732098587E-2"/>
                  <c:y val="-4.93888888888888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07C-4C52-A9B4-AB4405B89627}"/>
                </c:ext>
              </c:extLst>
            </c:dLbl>
            <c:dLbl>
              <c:idx val="2"/>
              <c:layout>
                <c:manualLayout>
                  <c:x val="4.3159577672564939E-2"/>
                  <c:y val="-5.2916666666666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7C-4C52-A9B4-AB4405B89627}"/>
                </c:ext>
              </c:extLst>
            </c:dLbl>
            <c:dLbl>
              <c:idx val="3"/>
              <c:layout>
                <c:manualLayout>
                  <c:x val="4.3159577672564862E-2"/>
                  <c:y val="-4.93888888888888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07C-4C52-A9B4-AB4405B89627}"/>
                </c:ext>
              </c:extLst>
            </c:dLbl>
            <c:dLbl>
              <c:idx val="4"/>
              <c:layout>
                <c:manualLayout>
                  <c:x val="4.1197778687448346E-2"/>
                  <c:y val="-7.05555555555555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07C-4C52-A9B4-AB4405B89627}"/>
                </c:ext>
              </c:extLst>
            </c:dLbl>
            <c:dLbl>
              <c:idx val="5"/>
              <c:layout>
                <c:manualLayout>
                  <c:x val="1.961798985116588E-2"/>
                  <c:y val="-7.40833333333333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07C-4C52-A9B4-AB4405B896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'SEN2'!$B$41:$G$41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'SEN2'!$B$46:$G$46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27</c:v>
                </c:pt>
                <c:pt idx="3">
                  <c:v>44</c:v>
                </c:pt>
                <c:pt idx="4">
                  <c:v>80</c:v>
                </c:pt>
                <c:pt idx="5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07C-4C52-A9B4-AB4405B89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3427808"/>
        <c:axId val="513429776"/>
      </c:barChart>
      <c:catAx>
        <c:axId val="51342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429776"/>
        <c:crosses val="autoZero"/>
        <c:auto val="1"/>
        <c:lblAlgn val="ctr"/>
        <c:lblOffset val="100"/>
        <c:noMultiLvlLbl val="0"/>
      </c:catAx>
      <c:valAx>
        <c:axId val="51342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i="0" dirty="0">
                    <a:solidFill>
                      <a:sysClr val="windowText" lastClr="000000"/>
                    </a:solidFill>
                  </a:rPr>
                  <a:t># of individuals with</a:t>
                </a:r>
                <a:r>
                  <a:rPr lang="en-GB" sz="1400" b="1" i="0" baseline="0" dirty="0">
                    <a:solidFill>
                      <a:sysClr val="windowText" lastClr="000000"/>
                    </a:solidFill>
                  </a:rPr>
                  <a:t> a statement/EHCP</a:t>
                </a:r>
                <a:endParaRPr lang="en-GB" sz="1400" b="1" i="0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9.0160879629629619E-3"/>
              <c:y val="0.143889094650205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42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211122685185185"/>
          <c:y val="3.2951234567901236E-2"/>
          <c:w val="0.72717118055555552"/>
          <c:h val="6.79347736625514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67245370370378E-2"/>
          <c:y val="1.5326337448559671E-2"/>
          <c:w val="0.91213784722222213"/>
          <c:h val="0.8912335390946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Absences!$A$3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(Absences!$B$5,Absences!$B$4,Absences!$B$3)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(Absences!$E$5,Absences!$E$4,Absences!$E$3)</c:f>
              <c:numCache>
                <c:formatCode>0.0</c:formatCode>
                <c:ptCount val="3"/>
                <c:pt idx="0">
                  <c:v>23.238566131025959</c:v>
                </c:pt>
                <c:pt idx="1">
                  <c:v>17.016609213412721</c:v>
                </c:pt>
                <c:pt idx="2">
                  <c:v>10.641025641025641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4-4AC9-A008-2B70402E3380}"/>
            </c:ext>
          </c:extLst>
        </c:ser>
        <c:ser>
          <c:idx val="1"/>
          <c:order val="1"/>
          <c:tx>
            <c:strRef>
              <c:f>Absences!$A$6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(Absences!$B$5,Absences!$B$4,Absences!$B$3)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(Absences!$E$8,Absences!$E$7,Absences!$E$6)</c:f>
              <c:numCache>
                <c:formatCode>0.0</c:formatCode>
                <c:ptCount val="3"/>
                <c:pt idx="0">
                  <c:v>26.17985442592158</c:v>
                </c:pt>
                <c:pt idx="1">
                  <c:v>19.242446147173631</c:v>
                </c:pt>
                <c:pt idx="2">
                  <c:v>10.69522544164553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4-4AC9-A008-2B70402E3380}"/>
            </c:ext>
          </c:extLst>
        </c:ser>
        <c:ser>
          <c:idx val="2"/>
          <c:order val="2"/>
          <c:tx>
            <c:strRef>
              <c:f>Absences!$A$9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(Absences!$B$5,Absences!$B$4,Absences!$B$3)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(Absences!$E$11,Absences!$E$10,Absences!$E$9)</c:f>
              <c:numCache>
                <c:formatCode>0.0</c:formatCode>
                <c:ptCount val="3"/>
                <c:pt idx="0">
                  <c:v>24.435354792815222</c:v>
                </c:pt>
                <c:pt idx="1">
                  <c:v>18.029978586723768</c:v>
                </c:pt>
                <c:pt idx="2">
                  <c:v>10.281224513573342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34-4AC9-A008-2B70402E3380}"/>
            </c:ext>
          </c:extLst>
        </c:ser>
        <c:ser>
          <c:idx val="3"/>
          <c:order val="3"/>
          <c:tx>
            <c:strRef>
              <c:f>Absences!$A$12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(Absences!$B$5,Absences!$B$4,Absences!$B$3)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(Absences!$E$14,Absences!$E$13,Absences!$E$12)</c:f>
              <c:numCache>
                <c:formatCode>0.0</c:formatCode>
                <c:ptCount val="3"/>
                <c:pt idx="0">
                  <c:v>24.593451568894952</c:v>
                </c:pt>
                <c:pt idx="1">
                  <c:v>17.866273408986089</c:v>
                </c:pt>
                <c:pt idx="2">
                  <c:v>9.0164187727571985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34-4AC9-A008-2B70402E33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3184784"/>
        <c:axId val="783185440"/>
      </c:barChart>
      <c:catAx>
        <c:axId val="78318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185440"/>
        <c:crosses val="autoZero"/>
        <c:auto val="1"/>
        <c:lblAlgn val="ctr"/>
        <c:lblOffset val="100"/>
        <c:noMultiLvlLbl val="0"/>
      </c:catAx>
      <c:valAx>
        <c:axId val="78318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classified as persistent absentees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2159722222222238E-3"/>
              <c:y val="0.148871810699588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318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93209490740741"/>
          <c:y val="1.6450205761316873E-2"/>
          <c:w val="0.22438097009575403"/>
          <c:h val="0.195848353909465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359596209248261"/>
          <c:y val="2.8643004115226339E-2"/>
          <c:w val="0.57100414758289375"/>
          <c:h val="0.855507201646090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Absences!$B$42</c:f>
              <c:strCache>
                <c:ptCount val="1"/>
                <c:pt idx="0">
                  <c:v>Total absence rate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B7-42A7-AD24-F91E2F102D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Absences!$A$43:$A$54</c:f>
              <c:strCache>
                <c:ptCount val="12"/>
                <c:pt idx="0">
                  <c:v>No SEND</c:v>
                </c:pt>
                <c:pt idx="1">
                  <c:v>Speech, language and communications needs</c:v>
                </c:pt>
                <c:pt idx="2">
                  <c:v>Visual impairment</c:v>
                </c:pt>
                <c:pt idx="3">
                  <c:v>Moderate learning difficulty</c:v>
                </c:pt>
                <c:pt idx="4">
                  <c:v>Specific learning difficulty</c:v>
                </c:pt>
                <c:pt idx="5">
                  <c:v>Hearing impairment</c:v>
                </c:pt>
                <c:pt idx="6">
                  <c:v>Autistic Spectrum Disorders</c:v>
                </c:pt>
                <c:pt idx="7">
                  <c:v>Multi-sensory impairment</c:v>
                </c:pt>
                <c:pt idx="8">
                  <c:v>Severe learning difficulty</c:v>
                </c:pt>
                <c:pt idx="9">
                  <c:v>Physical disability</c:v>
                </c:pt>
                <c:pt idx="10">
                  <c:v>Social, emotional and mental health</c:v>
                </c:pt>
                <c:pt idx="11">
                  <c:v>Profound and multiple learning difficulty</c:v>
                </c:pt>
              </c:strCache>
            </c:strRef>
          </c:cat>
          <c:val>
            <c:numRef>
              <c:f>Absences!$B$43:$B$54</c:f>
              <c:numCache>
                <c:formatCode>0.0</c:formatCode>
                <c:ptCount val="12"/>
                <c:pt idx="0">
                  <c:v>4.7</c:v>
                </c:pt>
                <c:pt idx="1">
                  <c:v>5.0036300000000002</c:v>
                </c:pt>
                <c:pt idx="2">
                  <c:v>5.7965499999999999</c:v>
                </c:pt>
                <c:pt idx="3">
                  <c:v>5.9089700000000001</c:v>
                </c:pt>
                <c:pt idx="4">
                  <c:v>5.93933</c:v>
                </c:pt>
                <c:pt idx="5">
                  <c:v>6.2183400000000004</c:v>
                </c:pt>
                <c:pt idx="6">
                  <c:v>6.2544199999999996</c:v>
                </c:pt>
                <c:pt idx="7">
                  <c:v>6.5557699999999999</c:v>
                </c:pt>
                <c:pt idx="8">
                  <c:v>6.8774600000000001</c:v>
                </c:pt>
                <c:pt idx="9">
                  <c:v>6.9295299999999997</c:v>
                </c:pt>
                <c:pt idx="10">
                  <c:v>7.9741</c:v>
                </c:pt>
                <c:pt idx="11">
                  <c:v>10.46984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B7-42A7-AD24-F91E2F102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15430536"/>
        <c:axId val="415426600"/>
      </c:barChart>
      <c:catAx>
        <c:axId val="415430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426600"/>
        <c:crosses val="autoZero"/>
        <c:auto val="1"/>
        <c:lblAlgn val="ctr"/>
        <c:lblOffset val="100"/>
        <c:noMultiLvlLbl val="0"/>
      </c:catAx>
      <c:valAx>
        <c:axId val="415426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dirty="0">
                    <a:solidFill>
                      <a:schemeClr val="tx1"/>
                    </a:solidFill>
                  </a:rPr>
                  <a:t>% of sessions missed due to absence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430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784722222222224E-2"/>
          <c:y val="3.0237860082304526E-2"/>
          <c:w val="0.89558645833333328"/>
          <c:h val="0.8751514403292181"/>
        </c:manualLayout>
      </c:layout>
      <c:lineChart>
        <c:grouping val="standard"/>
        <c:varyColors val="0"/>
        <c:ser>
          <c:idx val="0"/>
          <c:order val="0"/>
          <c:tx>
            <c:strRef>
              <c:f>Exclusion!$B$198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11-4B0F-9643-4A0B681EC447}"/>
                </c:ext>
              </c:extLst>
            </c:dLbl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11-4B0F-9643-4A0B681EC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Exclusion!$D$173:$H$173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Exclusion!$D$200:$H$200</c:f>
              <c:numCache>
                <c:formatCode>0.0</c:formatCode>
                <c:ptCount val="5"/>
                <c:pt idx="0">
                  <c:v>3.6603221083455346</c:v>
                </c:pt>
                <c:pt idx="1">
                  <c:v>6.1141304347826084</c:v>
                </c:pt>
                <c:pt idx="2">
                  <c:v>5.8746736292428201</c:v>
                </c:pt>
                <c:pt idx="3">
                  <c:v>6.1576354679802954</c:v>
                </c:pt>
                <c:pt idx="4">
                  <c:v>9.5768374164810695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11-4B0F-9643-4A0B681EC447}"/>
            </c:ext>
          </c:extLst>
        </c:ser>
        <c:ser>
          <c:idx val="1"/>
          <c:order val="1"/>
          <c:tx>
            <c:strRef>
              <c:f>Exclusion!$B$201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11-4B0F-9643-4A0B681EC447}"/>
                </c:ext>
              </c:extLst>
            </c:dLbl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11-4B0F-9643-4A0B681EC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Exclusion!$D$173:$H$173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Exclusion!$D$203:$H$203</c:f>
              <c:numCache>
                <c:formatCode>0.0</c:formatCode>
                <c:ptCount val="5"/>
                <c:pt idx="0">
                  <c:v>12.710997442455243</c:v>
                </c:pt>
                <c:pt idx="1">
                  <c:v>13.674360573923893</c:v>
                </c:pt>
                <c:pt idx="2">
                  <c:v>16.852282462366908</c:v>
                </c:pt>
                <c:pt idx="3">
                  <c:v>15.515469802488868</c:v>
                </c:pt>
                <c:pt idx="4">
                  <c:v>15.080899562430039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311-4B0F-9643-4A0B681EC447}"/>
            </c:ext>
          </c:extLst>
        </c:ser>
        <c:ser>
          <c:idx val="2"/>
          <c:order val="2"/>
          <c:tx>
            <c:strRef>
              <c:f>Exclusion!$B$204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11-4B0F-9643-4A0B681EC447}"/>
                </c:ext>
              </c:extLst>
            </c:dLbl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11-4B0F-9643-4A0B681EC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Exclusion!$D$173:$H$173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Exclusion!$D$206:$H$206</c:f>
              <c:numCache>
                <c:formatCode>0.0</c:formatCode>
                <c:ptCount val="5"/>
                <c:pt idx="0">
                  <c:v>10.570618465355308</c:v>
                </c:pt>
                <c:pt idx="1">
                  <c:v>13.079235939158117</c:v>
                </c:pt>
                <c:pt idx="2">
                  <c:v>15.294421932925253</c:v>
                </c:pt>
                <c:pt idx="3">
                  <c:v>17.372667675239537</c:v>
                </c:pt>
                <c:pt idx="4">
                  <c:v>14.070391414141415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311-4B0F-9643-4A0B681EC447}"/>
            </c:ext>
          </c:extLst>
        </c:ser>
        <c:ser>
          <c:idx val="3"/>
          <c:order val="3"/>
          <c:tx>
            <c:strRef>
              <c:f>Exclusion!$B$207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311-4B0F-9643-4A0B681EC447}"/>
                </c:ext>
              </c:extLst>
            </c:dLbl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11-4B0F-9643-4A0B681EC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Exclusion!$D$173:$H$173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Exclusion!$D$209:$H$209</c:f>
              <c:numCache>
                <c:formatCode>0.0</c:formatCode>
                <c:ptCount val="5"/>
                <c:pt idx="0">
                  <c:v>15.133769456350102</c:v>
                </c:pt>
                <c:pt idx="1">
                  <c:v>15.036863255628935</c:v>
                </c:pt>
                <c:pt idx="2">
                  <c:v>15.934729788938407</c:v>
                </c:pt>
                <c:pt idx="3">
                  <c:v>15.948339953692885</c:v>
                </c:pt>
                <c:pt idx="4">
                  <c:v>16.109247533792502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311-4B0F-9643-4A0B681EC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704968"/>
        <c:axId val="647697424"/>
      </c:lineChart>
      <c:catAx>
        <c:axId val="647704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697424"/>
        <c:crosses val="autoZero"/>
        <c:auto val="1"/>
        <c:lblAlgn val="ctr"/>
        <c:lblOffset val="100"/>
        <c:noMultiLvlLbl val="0"/>
      </c:catAx>
      <c:valAx>
        <c:axId val="64769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Fixed period exclusion rate</a:t>
                </a:r>
              </a:p>
            </c:rich>
          </c:tx>
          <c:layout>
            <c:manualLayout>
              <c:xMode val="edge"/>
              <c:yMode val="edge"/>
              <c:x val="1.4756944444444444E-3"/>
              <c:y val="0.1998395061728394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70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6618171296296296E-2"/>
          <c:y val="3.8532510288065841E-2"/>
          <c:w val="0.79068414351851857"/>
          <c:h val="6.96751028806584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965277777777775E-2"/>
          <c:y val="2.0434979423868314E-2"/>
          <c:w val="0.90440590277777777"/>
          <c:h val="0.88709567901234565"/>
        </c:manualLayout>
      </c:layout>
      <c:lineChart>
        <c:grouping val="standard"/>
        <c:varyColors val="0"/>
        <c:ser>
          <c:idx val="0"/>
          <c:order val="0"/>
          <c:tx>
            <c:strRef>
              <c:f>Exclusion!$B$195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2B-4F54-BCFC-F530AC9631B2}"/>
                </c:ext>
              </c:extLst>
            </c:dLbl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2B-4F54-BCFC-F530AC9631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Exclusion!$D$170:$H$170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Exclusion!$D$196:$H$196</c:f>
              <c:numCache>
                <c:formatCode>0.0</c:formatCode>
                <c:ptCount val="5"/>
                <c:pt idx="0">
                  <c:v>3.8153165606856514</c:v>
                </c:pt>
                <c:pt idx="1">
                  <c:v>3.2683328755836309</c:v>
                </c:pt>
                <c:pt idx="2">
                  <c:v>7.5268817204301079</c:v>
                </c:pt>
                <c:pt idx="3">
                  <c:v>6.2131919905771493</c:v>
                </c:pt>
                <c:pt idx="4">
                  <c:v>8.4303937881308926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C2B-4F54-BCFC-F530AC9631B2}"/>
            </c:ext>
          </c:extLst>
        </c:ser>
        <c:ser>
          <c:idx val="1"/>
          <c:order val="1"/>
          <c:tx>
            <c:strRef>
              <c:f>Exclusion!$B$198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9560648148148168E-2"/>
                  <c:y val="2.1110810979283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2B-4F54-BCFC-F530AC9631B2}"/>
                </c:ext>
              </c:extLst>
            </c:dLbl>
            <c:dLbl>
              <c:idx val="4"/>
              <c:layout>
                <c:manualLayout>
                  <c:x val="0"/>
                  <c:y val="-2.8147747972378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2B-4F54-BCFC-F530AC9631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Exclusion!$D$170:$H$170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Exclusion!$D$199:$H$199</c:f>
              <c:numCache>
                <c:formatCode>0.0</c:formatCode>
                <c:ptCount val="5"/>
                <c:pt idx="0">
                  <c:v>9.5706347139011889</c:v>
                </c:pt>
                <c:pt idx="1">
                  <c:v>12.340057374436501</c:v>
                </c:pt>
                <c:pt idx="2">
                  <c:v>13.737258046042836</c:v>
                </c:pt>
                <c:pt idx="3">
                  <c:v>18.076870840689939</c:v>
                </c:pt>
                <c:pt idx="4">
                  <c:v>15.836163746871648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C2B-4F54-BCFC-F530AC9631B2}"/>
            </c:ext>
          </c:extLst>
        </c:ser>
        <c:ser>
          <c:idx val="2"/>
          <c:order val="2"/>
          <c:tx>
            <c:strRef>
              <c:f>Exclusion!$B$201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2B-4F54-BCFC-F530AC9631B2}"/>
                </c:ext>
              </c:extLst>
            </c:dLbl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2B-4F54-BCFC-F530AC9631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Exclusion!$D$170:$H$170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Exclusion!$D$202:$H$202</c:f>
              <c:numCache>
                <c:formatCode>0.0</c:formatCode>
                <c:ptCount val="5"/>
                <c:pt idx="0">
                  <c:v>10.121175629398262</c:v>
                </c:pt>
                <c:pt idx="1">
                  <c:v>13.749039000976582</c:v>
                </c:pt>
                <c:pt idx="2">
                  <c:v>16.446623915503583</c:v>
                </c:pt>
                <c:pt idx="3">
                  <c:v>23.226902031489129</c:v>
                </c:pt>
                <c:pt idx="4">
                  <c:v>19.997105464469573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C2B-4F54-BCFC-F530AC9631B2}"/>
            </c:ext>
          </c:extLst>
        </c:ser>
        <c:ser>
          <c:idx val="3"/>
          <c:order val="3"/>
          <c:tx>
            <c:strRef>
              <c:f>Exclusion!$B$204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2B-4F54-BCFC-F530AC9631B2}"/>
                </c:ext>
              </c:extLst>
            </c:dLbl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2B-4F54-BCFC-F530AC9631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Exclusion!$D$170:$H$170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Exclusion!$D$205:$H$205</c:f>
              <c:numCache>
                <c:formatCode>0.0</c:formatCode>
                <c:ptCount val="5"/>
                <c:pt idx="0">
                  <c:v>12.300607118040586</c:v>
                </c:pt>
                <c:pt idx="1">
                  <c:v>13.72054352165882</c:v>
                </c:pt>
                <c:pt idx="2">
                  <c:v>14.764377836172546</c:v>
                </c:pt>
                <c:pt idx="3">
                  <c:v>15.095646356668766</c:v>
                </c:pt>
                <c:pt idx="4">
                  <c:v>15.592448631515765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C2B-4F54-BCFC-F530AC963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704968"/>
        <c:axId val="647697424"/>
      </c:lineChart>
      <c:catAx>
        <c:axId val="647704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697424"/>
        <c:crosses val="autoZero"/>
        <c:auto val="1"/>
        <c:lblAlgn val="ctr"/>
        <c:lblOffset val="100"/>
        <c:noMultiLvlLbl val="0"/>
      </c:catAx>
      <c:valAx>
        <c:axId val="64769742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Fixed period exclusion rate</a:t>
                </a:r>
              </a:p>
            </c:rich>
          </c:tx>
          <c:layout>
            <c:manualLayout>
              <c:xMode val="edge"/>
              <c:yMode val="edge"/>
              <c:x val="5.7870370370370367E-6"/>
              <c:y val="0.231197530864197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70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4858912037037021E-2"/>
          <c:y val="2.0240329218106996E-2"/>
          <c:w val="0.76275590277777794"/>
          <c:h val="0.12064135802469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85682870370371"/>
          <c:y val="2.0434979423868314E-2"/>
          <c:w val="0.88169166666666665"/>
          <c:h val="0.90410102880658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Exclusion!$B$108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(Exclusion!$C$110,Exclusion!$C$109,Exclusion!$C$108)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(Exclusion!$H$110,Exclusion!$H$109,Exclusion!$H$108)</c:f>
              <c:numCache>
                <c:formatCode>0.00</c:formatCode>
                <c:ptCount val="3"/>
                <c:pt idx="0">
                  <c:v>0.11135857461024498</c:v>
                </c:pt>
                <c:pt idx="1">
                  <c:v>0.41597337770382692</c:v>
                </c:pt>
                <c:pt idx="2">
                  <c:v>0.14284898005828239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86-492C-A1DE-DE245151EBFA}"/>
            </c:ext>
          </c:extLst>
        </c:ser>
        <c:ser>
          <c:idx val="1"/>
          <c:order val="1"/>
          <c:tx>
            <c:strRef>
              <c:f>Exclusion!$B$111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(Exclusion!$C$110,Exclusion!$C$109,Exclusion!$C$108)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(Exclusion!$H$113,Exclusion!$H$112,Exclusion!$H$111)</c:f>
              <c:numCache>
                <c:formatCode>0.00</c:formatCode>
                <c:ptCount val="3"/>
                <c:pt idx="0">
                  <c:v>8.1408364709473893E-2</c:v>
                </c:pt>
                <c:pt idx="1">
                  <c:v>0.46254915981408656</c:v>
                </c:pt>
                <c:pt idx="2">
                  <c:v>0.11960632432678726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86-492C-A1DE-DE245151EBFA}"/>
            </c:ext>
          </c:extLst>
        </c:ser>
        <c:ser>
          <c:idx val="2"/>
          <c:order val="2"/>
          <c:tx>
            <c:strRef>
              <c:f>Exclusion!$B$114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(Exclusion!$C$110,Exclusion!$C$109,Exclusion!$C$108)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(Exclusion!$H$116,Exclusion!$H$115,Exclusion!$H$114)</c:f>
              <c:numCache>
                <c:formatCode>0.00</c:formatCode>
                <c:ptCount val="3"/>
                <c:pt idx="0">
                  <c:v>9.4696969696969696E-2</c:v>
                </c:pt>
                <c:pt idx="1">
                  <c:v>0.48380093865652196</c:v>
                </c:pt>
                <c:pt idx="2">
                  <c:v>0.12479948375628183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86-492C-A1DE-DE245151EBFA}"/>
            </c:ext>
          </c:extLst>
        </c:ser>
        <c:ser>
          <c:idx val="3"/>
          <c:order val="3"/>
          <c:tx>
            <c:strRef>
              <c:f>Exclusion!$B$117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(Exclusion!$C$110,Exclusion!$C$109,Exclusion!$C$108)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(Exclusion!$H$119,Exclusion!$H$118,Exclusion!$H$117)</c:f>
              <c:numCache>
                <c:formatCode>0.00</c:formatCode>
                <c:ptCount val="3"/>
                <c:pt idx="0">
                  <c:v>0.15482026954605901</c:v>
                </c:pt>
                <c:pt idx="1">
                  <c:v>0.31957267611790308</c:v>
                </c:pt>
                <c:pt idx="2">
                  <c:v>6.3804373038119519E-2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86-492C-A1DE-DE245151E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140672"/>
        <c:axId val="654151168"/>
      </c:barChart>
      <c:catAx>
        <c:axId val="65414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151168"/>
        <c:crosses val="autoZero"/>
        <c:auto val="1"/>
        <c:lblAlgn val="ctr"/>
        <c:lblOffset val="100"/>
        <c:noMultiLvlLbl val="0"/>
      </c:catAx>
      <c:valAx>
        <c:axId val="65415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Permanent exclusion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rate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4.063773148148148E-3"/>
              <c:y val="0.272029423868312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14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773437499999995"/>
          <c:y val="1.5876954732510287E-2"/>
          <c:w val="0.23609663790906213"/>
          <c:h val="0.156911934156378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85312500000001"/>
          <c:y val="6.1366666666666667E-2"/>
          <c:w val="0.74029629629629634"/>
          <c:h val="0.81560534979423871"/>
        </c:manualLayout>
      </c:layout>
      <c:barChart>
        <c:barDir val="bar"/>
        <c:grouping val="percentStacked"/>
        <c:varyColors val="0"/>
        <c:ser>
          <c:idx val="0"/>
          <c:order val="0"/>
          <c:tx>
            <c:v>EHCP</c:v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('CIN CLA'!$B$6,'CIN CLA'!$B$5,'CIN CLA'!$B$4,'CIN CLA'!$B$3)</c:f>
              <c:strCache>
                <c:ptCount val="4"/>
                <c:pt idx="0">
                  <c:v>England</c:v>
                </c:pt>
                <c:pt idx="1">
                  <c:v>North East</c:v>
                </c:pt>
                <c:pt idx="2">
                  <c:v>Statistical neighbours</c:v>
                </c:pt>
                <c:pt idx="3">
                  <c:v>South Tyneside</c:v>
                </c:pt>
              </c:strCache>
            </c:strRef>
          </c:cat>
          <c:val>
            <c:numRef>
              <c:f>('CIN CLA'!$C$26,'CIN CLA'!$C$25,'CIN CLA'!$C$24,'CIN CLA'!$C$23)</c:f>
              <c:numCache>
                <c:formatCode>0.0%</c:formatCode>
                <c:ptCount val="4"/>
                <c:pt idx="0">
                  <c:v>0.21597039267344123</c:v>
                </c:pt>
                <c:pt idx="1">
                  <c:v>0.22154471544715448</c:v>
                </c:pt>
                <c:pt idx="2">
                  <c:v>0.18253455625888129</c:v>
                </c:pt>
                <c:pt idx="3">
                  <c:v>0.2868217054263566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7C-4238-A5F6-11C969BC607B}"/>
            </c:ext>
          </c:extLst>
        </c:ser>
        <c:ser>
          <c:idx val="1"/>
          <c:order val="1"/>
          <c:tx>
            <c:v>SEN support</c:v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('CIN CLA'!$B$6,'CIN CLA'!$B$5,'CIN CLA'!$B$4,'CIN CLA'!$B$3)</c:f>
              <c:strCache>
                <c:ptCount val="4"/>
                <c:pt idx="0">
                  <c:v>England</c:v>
                </c:pt>
                <c:pt idx="1">
                  <c:v>North East</c:v>
                </c:pt>
                <c:pt idx="2">
                  <c:v>Statistical neighbours</c:v>
                </c:pt>
                <c:pt idx="3">
                  <c:v>South Tyneside</c:v>
                </c:pt>
              </c:strCache>
            </c:strRef>
          </c:cat>
          <c:val>
            <c:numRef>
              <c:f>('CIN CLA'!$C$22,'CIN CLA'!$C$21,'CIN CLA'!$C$20,'CIN CLA'!$C$19)</c:f>
              <c:numCache>
                <c:formatCode>0.0%</c:formatCode>
                <c:ptCount val="4"/>
                <c:pt idx="0">
                  <c:v>0.24375862501568185</c:v>
                </c:pt>
                <c:pt idx="1">
                  <c:v>0.22459349593495934</c:v>
                </c:pt>
                <c:pt idx="2">
                  <c:v>0.25565172458338714</c:v>
                </c:pt>
                <c:pt idx="3">
                  <c:v>0.27325581395348836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7C-4238-A5F6-11C969BC607B}"/>
            </c:ext>
          </c:extLst>
        </c:ser>
        <c:ser>
          <c:idx val="2"/>
          <c:order val="2"/>
          <c:tx>
            <c:v>No SEND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('CIN CLA'!$B$6,'CIN CLA'!$B$5,'CIN CLA'!$B$4,'CIN CLA'!$B$3)</c:f>
              <c:strCache>
                <c:ptCount val="4"/>
                <c:pt idx="0">
                  <c:v>England</c:v>
                </c:pt>
                <c:pt idx="1">
                  <c:v>North East</c:v>
                </c:pt>
                <c:pt idx="2">
                  <c:v>Statistical neighbours</c:v>
                </c:pt>
                <c:pt idx="3">
                  <c:v>South Tyneside</c:v>
                </c:pt>
              </c:strCache>
            </c:strRef>
          </c:cat>
          <c:val>
            <c:numRef>
              <c:f>('CIN CLA'!$C$30,'CIN CLA'!$C$29,'CIN CLA'!$C$28,'CIN CLA'!$C$27)</c:f>
              <c:numCache>
                <c:formatCode>0.0%</c:formatCode>
                <c:ptCount val="4"/>
                <c:pt idx="0">
                  <c:v>0.54020825492409985</c:v>
                </c:pt>
                <c:pt idx="1">
                  <c:v>0.55386178861788615</c:v>
                </c:pt>
                <c:pt idx="2">
                  <c:v>0.56181371915773159</c:v>
                </c:pt>
                <c:pt idx="3">
                  <c:v>0.43992248062015504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7C-4238-A5F6-11C969BC6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5050632"/>
        <c:axId val="565048008"/>
      </c:barChart>
      <c:catAx>
        <c:axId val="565050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048008"/>
        <c:crosses val="autoZero"/>
        <c:auto val="1"/>
        <c:lblAlgn val="ctr"/>
        <c:lblOffset val="100"/>
        <c:noMultiLvlLbl val="0"/>
      </c:catAx>
      <c:valAx>
        <c:axId val="565048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% of children in need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050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332557870370372"/>
          <c:y val="1.8736625514403325E-3"/>
          <c:w val="0.43036261574074075"/>
          <c:h val="6.7007095689266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68626543209877"/>
          <c:y val="7.8605761316872427E-2"/>
          <c:w val="0.74417928240740738"/>
          <c:h val="0.79707901234567891"/>
        </c:manualLayout>
      </c:layout>
      <c:barChart>
        <c:barDir val="bar"/>
        <c:grouping val="percentStacked"/>
        <c:varyColors val="0"/>
        <c:ser>
          <c:idx val="0"/>
          <c:order val="0"/>
          <c:tx>
            <c:v>EHCP</c:v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('CIN CLA'!$B$37,'CIN CLA'!$B$36,'CIN CLA'!$B$35,'CIN CLA'!$B$34)</c:f>
              <c:strCache>
                <c:ptCount val="4"/>
                <c:pt idx="0">
                  <c:v>England</c:v>
                </c:pt>
                <c:pt idx="1">
                  <c:v>North East</c:v>
                </c:pt>
                <c:pt idx="2">
                  <c:v>Statistical neighbours</c:v>
                </c:pt>
                <c:pt idx="3">
                  <c:v>South Tyneside</c:v>
                </c:pt>
              </c:strCache>
            </c:strRef>
          </c:cat>
          <c:val>
            <c:numRef>
              <c:f>('CIN CLA'!$C$57,'CIN CLA'!$C$56,'CIN CLA'!$C$55,'CIN CLA'!$C$54)</c:f>
              <c:numCache>
                <c:formatCode>0.0%</c:formatCode>
                <c:ptCount val="4"/>
                <c:pt idx="0">
                  <c:v>0.2722122070563997</c:v>
                </c:pt>
                <c:pt idx="1">
                  <c:v>0.25187969924812031</c:v>
                </c:pt>
                <c:pt idx="2">
                  <c:v>0.20719696969696969</c:v>
                </c:pt>
                <c:pt idx="3">
                  <c:v>0.32317073170731708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C-43B8-80A7-8D05CDC5AC84}"/>
            </c:ext>
          </c:extLst>
        </c:ser>
        <c:ser>
          <c:idx val="1"/>
          <c:order val="1"/>
          <c:tx>
            <c:v>SEN support</c:v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('CIN CLA'!$B$37,'CIN CLA'!$B$36,'CIN CLA'!$B$35,'CIN CLA'!$B$34)</c:f>
              <c:strCache>
                <c:ptCount val="4"/>
                <c:pt idx="0">
                  <c:v>England</c:v>
                </c:pt>
                <c:pt idx="1">
                  <c:v>North East</c:v>
                </c:pt>
                <c:pt idx="2">
                  <c:v>Statistical neighbours</c:v>
                </c:pt>
                <c:pt idx="3">
                  <c:v>South Tyneside</c:v>
                </c:pt>
              </c:strCache>
            </c:strRef>
          </c:cat>
          <c:val>
            <c:numRef>
              <c:f>('CIN CLA'!$C$53,'CIN CLA'!$C$52,'CIN CLA'!$C$51,'CIN CLA'!$C$50)</c:f>
              <c:numCache>
                <c:formatCode>0.0%</c:formatCode>
                <c:ptCount val="4"/>
                <c:pt idx="0">
                  <c:v>0.28689157867628123</c:v>
                </c:pt>
                <c:pt idx="1">
                  <c:v>0.28195488721804512</c:v>
                </c:pt>
                <c:pt idx="2">
                  <c:v>0.30946969696969695</c:v>
                </c:pt>
                <c:pt idx="3">
                  <c:v>0.31707317073170732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5C-43B8-80A7-8D05CDC5AC84}"/>
            </c:ext>
          </c:extLst>
        </c:ser>
        <c:ser>
          <c:idx val="2"/>
          <c:order val="2"/>
          <c:tx>
            <c:v>No SEND</c:v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('CIN CLA'!$B$37,'CIN CLA'!$B$36,'CIN CLA'!$B$35,'CIN CLA'!$B$34)</c:f>
              <c:strCache>
                <c:ptCount val="4"/>
                <c:pt idx="0">
                  <c:v>England</c:v>
                </c:pt>
                <c:pt idx="1">
                  <c:v>North East</c:v>
                </c:pt>
                <c:pt idx="2">
                  <c:v>Statistical neighbours</c:v>
                </c:pt>
                <c:pt idx="3">
                  <c:v>South Tyneside</c:v>
                </c:pt>
              </c:strCache>
            </c:strRef>
          </c:cat>
          <c:val>
            <c:numRef>
              <c:f>('CIN CLA'!$C$61,'CIN CLA'!$C$60,'CIN CLA'!$C$59,'CIN CLA'!$C$58)</c:f>
              <c:numCache>
                <c:formatCode>0.0%</c:formatCode>
                <c:ptCount val="4"/>
                <c:pt idx="0">
                  <c:v>0.44089621426731906</c:v>
                </c:pt>
                <c:pt idx="1">
                  <c:v>0.46616541353383456</c:v>
                </c:pt>
                <c:pt idx="2">
                  <c:v>0.48333333333333334</c:v>
                </c:pt>
                <c:pt idx="3">
                  <c:v>0.3597560975609756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5C-43B8-80A7-8D05CDC5A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5050632"/>
        <c:axId val="565048008"/>
      </c:barChart>
      <c:catAx>
        <c:axId val="565050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048008"/>
        <c:crosses val="autoZero"/>
        <c:auto val="1"/>
        <c:lblAlgn val="ctr"/>
        <c:lblOffset val="100"/>
        <c:noMultiLvlLbl val="0"/>
      </c:catAx>
      <c:valAx>
        <c:axId val="565048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% of children looked after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5734039351851846"/>
              <c:y val="0.947782098765432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050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074228395061717E-2"/>
          <c:y val="2.4138683127572006E-2"/>
          <c:w val="0.89836712962962961"/>
          <c:h val="0.88091666666666668"/>
        </c:manualLayout>
      </c:layout>
      <c:lineChart>
        <c:grouping val="standard"/>
        <c:varyColors val="0"/>
        <c:ser>
          <c:idx val="0"/>
          <c:order val="0"/>
          <c:tx>
            <c:strRef>
              <c:f>PfA!$B$3</c:f>
              <c:strCache>
                <c:ptCount val="1"/>
                <c:pt idx="0">
                  <c:v>EHCP - 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numRef>
              <c:f>PfA!$C$2:$E$2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PfA!$C$3:$E$3</c:f>
              <c:numCache>
                <c:formatCode>General</c:formatCode>
                <c:ptCount val="3"/>
                <c:pt idx="0" formatCode="0.0">
                  <c:v>12.5</c:v>
                </c:pt>
                <c:pt idx="1">
                  <c:v>11.7</c:v>
                </c:pt>
                <c:pt idx="2" formatCode="0.0">
                  <c:v>18.7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D1-47A2-88DC-C3A6CF51CC4C}"/>
            </c:ext>
          </c:extLst>
        </c:ser>
        <c:ser>
          <c:idx val="4"/>
          <c:order val="1"/>
          <c:tx>
            <c:strRef>
              <c:f>PfA!$B$4</c:f>
              <c:strCache>
                <c:ptCount val="1"/>
                <c:pt idx="0">
                  <c:v>No SEND - 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  <a:prstDash val="solid"/>
              </a:ln>
              <a:effectLst/>
            </c:spPr>
          </c:marker>
          <c:cat>
            <c:numRef>
              <c:f>PfA!$C$2:$E$2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PfA!$C$4:$E$4</c:f>
              <c:numCache>
                <c:formatCode>General</c:formatCode>
                <c:ptCount val="3"/>
                <c:pt idx="0" formatCode="0.0">
                  <c:v>8.1</c:v>
                </c:pt>
                <c:pt idx="1">
                  <c:v>5.8</c:v>
                </c:pt>
                <c:pt idx="2" formatCode="0.0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D1-47A2-88DC-C3A6CF51CC4C}"/>
            </c:ext>
          </c:extLst>
        </c:ser>
        <c:ser>
          <c:idx val="1"/>
          <c:order val="2"/>
          <c:tx>
            <c:strRef>
              <c:f>PfA!$B$5</c:f>
              <c:strCache>
                <c:ptCount val="1"/>
                <c:pt idx="0">
                  <c:v>EHCP - 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numRef>
              <c:f>PfA!$C$2:$E$2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PfA!$C$5:$E$5</c:f>
              <c:numCache>
                <c:formatCode>General</c:formatCode>
                <c:ptCount val="3"/>
                <c:pt idx="0" formatCode="0.0">
                  <c:v>13.2</c:v>
                </c:pt>
                <c:pt idx="1">
                  <c:v>12.6</c:v>
                </c:pt>
                <c:pt idx="2" formatCode="0.0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D1-47A2-88DC-C3A6CF51CC4C}"/>
            </c:ext>
          </c:extLst>
        </c:ser>
        <c:ser>
          <c:idx val="5"/>
          <c:order val="3"/>
          <c:tx>
            <c:strRef>
              <c:f>PfA!$B$6</c:f>
              <c:strCache>
                <c:ptCount val="1"/>
                <c:pt idx="0">
                  <c:v>No SEND - 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triang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  <a:prstDash val="solid"/>
              </a:ln>
              <a:effectLst/>
            </c:spPr>
          </c:marker>
          <c:cat>
            <c:numRef>
              <c:f>PfA!$C$2:$E$2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PfA!$C$6:$E$6</c:f>
              <c:numCache>
                <c:formatCode>General</c:formatCode>
                <c:ptCount val="3"/>
                <c:pt idx="0" formatCode="0.0">
                  <c:v>7.1</c:v>
                </c:pt>
                <c:pt idx="1">
                  <c:v>6.7</c:v>
                </c:pt>
                <c:pt idx="2" formatCode="0.0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D1-47A2-88DC-C3A6CF51CC4C}"/>
            </c:ext>
          </c:extLst>
        </c:ser>
        <c:ser>
          <c:idx val="2"/>
          <c:order val="4"/>
          <c:tx>
            <c:strRef>
              <c:f>PfA!$B$7</c:f>
              <c:strCache>
                <c:ptCount val="1"/>
                <c:pt idx="0">
                  <c:v>EHCP - 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PfA!$C$2:$E$2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PfA!$C$7:$E$7</c:f>
              <c:numCache>
                <c:formatCode>General</c:formatCode>
                <c:ptCount val="3"/>
                <c:pt idx="0" formatCode="0.0">
                  <c:v>11.4</c:v>
                </c:pt>
                <c:pt idx="1">
                  <c:v>11.5</c:v>
                </c:pt>
                <c:pt idx="2" formatCode="0.0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BD1-47A2-88DC-C3A6CF51CC4C}"/>
            </c:ext>
          </c:extLst>
        </c:ser>
        <c:ser>
          <c:idx val="6"/>
          <c:order val="5"/>
          <c:tx>
            <c:strRef>
              <c:f>PfA!$B$8</c:f>
              <c:strCache>
                <c:ptCount val="1"/>
                <c:pt idx="0">
                  <c:v>No SEND - 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triang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  <a:prstDash val="solid"/>
              </a:ln>
              <a:effectLst/>
            </c:spPr>
          </c:marker>
          <c:cat>
            <c:numRef>
              <c:f>PfA!$C$2:$E$2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PfA!$C$8:$E$8</c:f>
              <c:numCache>
                <c:formatCode>General</c:formatCode>
                <c:ptCount val="3"/>
                <c:pt idx="0" formatCode="0.0">
                  <c:v>6</c:v>
                </c:pt>
                <c:pt idx="1">
                  <c:v>6.2</c:v>
                </c:pt>
                <c:pt idx="2" formatCode="0.0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BD1-47A2-88DC-C3A6CF51CC4C}"/>
            </c:ext>
          </c:extLst>
        </c:ser>
        <c:ser>
          <c:idx val="3"/>
          <c:order val="6"/>
          <c:tx>
            <c:strRef>
              <c:f>PfA!$B$9</c:f>
              <c:strCache>
                <c:ptCount val="1"/>
                <c:pt idx="0">
                  <c:v>EHCP - 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cat>
            <c:numRef>
              <c:f>PfA!$C$2:$E$2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PfA!$C$9:$E$9</c:f>
              <c:numCache>
                <c:formatCode>General</c:formatCode>
                <c:ptCount val="3"/>
                <c:pt idx="0" formatCode="0.0">
                  <c:v>9.6</c:v>
                </c:pt>
                <c:pt idx="1">
                  <c:v>9.1999999999999993</c:v>
                </c:pt>
                <c:pt idx="2" formatCode="0.0">
                  <c:v>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BD1-47A2-88DC-C3A6CF51CC4C}"/>
            </c:ext>
          </c:extLst>
        </c:ser>
        <c:ser>
          <c:idx val="7"/>
          <c:order val="7"/>
          <c:tx>
            <c:strRef>
              <c:f>PfA!$B$10</c:f>
              <c:strCache>
                <c:ptCount val="1"/>
                <c:pt idx="0">
                  <c:v>No SEND - 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prstDash val="sysDash"/>
              <a:round/>
            </a:ln>
            <a:effectLst/>
          </c:spPr>
          <c:marker>
            <c:symbol val="triang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  <a:prstDash val="solid"/>
              </a:ln>
              <a:effectLst/>
            </c:spPr>
          </c:marker>
          <c:cat>
            <c:numRef>
              <c:f>PfA!$C$2:$E$2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PfA!$C$10:$E$10</c:f>
              <c:numCache>
                <c:formatCode>General</c:formatCode>
                <c:ptCount val="3"/>
                <c:pt idx="0" formatCode="0.0">
                  <c:v>5.9</c:v>
                </c:pt>
                <c:pt idx="1">
                  <c:v>5.2</c:v>
                </c:pt>
                <c:pt idx="2" formatCode="0.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BD1-47A2-88DC-C3A6CF51C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5806168"/>
        <c:axId val="615809448"/>
      </c:lineChart>
      <c:catAx>
        <c:axId val="61580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809448"/>
        <c:crosses val="autoZero"/>
        <c:auto val="1"/>
        <c:lblAlgn val="ctr"/>
        <c:lblOffset val="100"/>
        <c:noMultiLvlLbl val="0"/>
      </c:catAx>
      <c:valAx>
        <c:axId val="61580944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of 16- and 17-year-olds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80616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721296296296296E-2"/>
          <c:y val="2.6411111111111111E-2"/>
          <c:w val="0.92249768518518516"/>
          <c:h val="0.166247738566626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Transition!$B$22</c:f>
              <c:strCache>
                <c:ptCount val="1"/>
                <c:pt idx="0">
                  <c:v>SEND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B1-4E50-8F93-34C47E05BC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Transition!$A$23:$A$34</c:f>
              <c:strCache>
                <c:ptCount val="12"/>
                <c:pt idx="0">
                  <c:v>Stockton-on-Tees</c:v>
                </c:pt>
                <c:pt idx="1">
                  <c:v>North Tyneside</c:v>
                </c:pt>
                <c:pt idx="2">
                  <c:v>Middlesbrough</c:v>
                </c:pt>
                <c:pt idx="3">
                  <c:v>Hartlepool</c:v>
                </c:pt>
                <c:pt idx="4">
                  <c:v>County Durham</c:v>
                </c:pt>
                <c:pt idx="5">
                  <c:v>Northumberland</c:v>
                </c:pt>
                <c:pt idx="6">
                  <c:v>Gateshead</c:v>
                </c:pt>
                <c:pt idx="7">
                  <c:v>Newcastle upon Tyne</c:v>
                </c:pt>
                <c:pt idx="8">
                  <c:v>Redcar and Cleveland</c:v>
                </c:pt>
                <c:pt idx="9">
                  <c:v>Sunderland</c:v>
                </c:pt>
                <c:pt idx="10">
                  <c:v>Darlington</c:v>
                </c:pt>
                <c:pt idx="11">
                  <c:v>South Tyneside</c:v>
                </c:pt>
              </c:strCache>
            </c:strRef>
          </c:cat>
          <c:val>
            <c:numRef>
              <c:f>Transition!$B$23:$B$34</c:f>
              <c:numCache>
                <c:formatCode>0.0</c:formatCode>
                <c:ptCount val="12"/>
                <c:pt idx="0">
                  <c:v>5.4166666666666661</c:v>
                </c:pt>
                <c:pt idx="1">
                  <c:v>6.3318777292576414</c:v>
                </c:pt>
                <c:pt idx="2">
                  <c:v>6.8702290076335881</c:v>
                </c:pt>
                <c:pt idx="3">
                  <c:v>9.433962264150944</c:v>
                </c:pt>
                <c:pt idx="4">
                  <c:v>10.480054090601758</c:v>
                </c:pt>
                <c:pt idx="5">
                  <c:v>12.30769230769231</c:v>
                </c:pt>
                <c:pt idx="6">
                  <c:v>13.527397260273974</c:v>
                </c:pt>
                <c:pt idx="7">
                  <c:v>14.038876889848812</c:v>
                </c:pt>
                <c:pt idx="8">
                  <c:v>14.558472553699284</c:v>
                </c:pt>
                <c:pt idx="9">
                  <c:v>16.516516516516518</c:v>
                </c:pt>
                <c:pt idx="10">
                  <c:v>17.857142857142858</c:v>
                </c:pt>
                <c:pt idx="11">
                  <c:v>18.721461187214611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B1-4E50-8F93-34C47E05B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51048848"/>
        <c:axId val="551050160"/>
      </c:barChart>
      <c:catAx>
        <c:axId val="55104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50160"/>
        <c:crosses val="autoZero"/>
        <c:auto val="1"/>
        <c:lblAlgn val="ctr"/>
        <c:lblOffset val="100"/>
        <c:noMultiLvlLbl val="0"/>
      </c:catAx>
      <c:valAx>
        <c:axId val="551050160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i="0" baseline="0" dirty="0">
                    <a:solidFill>
                      <a:sysClr val="windowText" lastClr="000000"/>
                    </a:solidFill>
                    <a:effectLst/>
                  </a:rPr>
                  <a:t>% of 16- and 17-year-olds</a:t>
                </a:r>
                <a:endParaRPr lang="en-GB" sz="1400" dirty="0">
                  <a:solidFill>
                    <a:sysClr val="windowText" lastClr="0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9.7997685185185189E-4"/>
              <c:y val="0.133423251028806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4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PfA!$A$60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(PfA!$B$62,PfA!$B$61,PfA!$B$60)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(PfA!$E$62,PfA!$E$61,PfA!$E$60)</c:f>
              <c:numCache>
                <c:formatCode>0.0</c:formatCode>
                <c:ptCount val="3"/>
                <c:pt idx="0">
                  <c:v>82.417582417582409</c:v>
                </c:pt>
                <c:pt idx="1">
                  <c:v>91.379310344827587</c:v>
                </c:pt>
                <c:pt idx="2">
                  <c:v>93.233082706766908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B-4D66-A72E-254B4767FBBC}"/>
            </c:ext>
          </c:extLst>
        </c:ser>
        <c:ser>
          <c:idx val="1"/>
          <c:order val="1"/>
          <c:tx>
            <c:strRef>
              <c:f>PfA!$A$63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(PfA!$B$62,PfA!$B$61,PfA!$B$60)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(PfA!$E$65,PfA!$E$64,PfA!$E$63)</c:f>
              <c:numCache>
                <c:formatCode>0.0</c:formatCode>
                <c:ptCount val="3"/>
                <c:pt idx="0">
                  <c:v>87.315270935960584</c:v>
                </c:pt>
                <c:pt idx="1">
                  <c:v>87.066381156316922</c:v>
                </c:pt>
                <c:pt idx="2">
                  <c:v>92.715466351829988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5B-4D66-A72E-254B4767FBBC}"/>
            </c:ext>
          </c:extLst>
        </c:ser>
        <c:ser>
          <c:idx val="2"/>
          <c:order val="2"/>
          <c:tx>
            <c:strRef>
              <c:f>PfA!$A$66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(PfA!$B$62,PfA!$B$61,PfA!$B$60)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(PfA!$E$68,PfA!$E$67,PfA!$E$66)</c:f>
              <c:numCache>
                <c:formatCode>0.0</c:formatCode>
                <c:ptCount val="3"/>
                <c:pt idx="0">
                  <c:v>85.544373284537969</c:v>
                </c:pt>
                <c:pt idx="1">
                  <c:v>87.547027840481562</c:v>
                </c:pt>
                <c:pt idx="2">
                  <c:v>92.924416678498744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5B-4D66-A72E-254B4767FBBC}"/>
            </c:ext>
          </c:extLst>
        </c:ser>
        <c:ser>
          <c:idx val="3"/>
          <c:order val="3"/>
          <c:tx>
            <c:strRef>
              <c:f>PfA!$A$69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(PfA!$B$62,PfA!$B$61,PfA!$B$60)</c:f>
              <c:strCache>
                <c:ptCount val="3"/>
                <c:pt idx="0">
                  <c:v>EHCP</c:v>
                </c:pt>
                <c:pt idx="1">
                  <c:v>SEN support</c:v>
                </c:pt>
                <c:pt idx="2">
                  <c:v>No SEND</c:v>
                </c:pt>
              </c:strCache>
            </c:strRef>
          </c:cat>
          <c:val>
            <c:numRef>
              <c:f>(PfA!$E$71,PfA!$E$70,PfA!$E$69)</c:f>
              <c:numCache>
                <c:formatCode>0.0</c:formatCode>
                <c:ptCount val="3"/>
                <c:pt idx="0">
                  <c:v>90.177764386863515</c:v>
                </c:pt>
                <c:pt idx="1">
                  <c:v>89.21479726853822</c:v>
                </c:pt>
                <c:pt idx="2">
                  <c:v>94.544456811764206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5B-4D66-A72E-254B4767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597912"/>
        <c:axId val="454596600"/>
      </c:barChart>
      <c:catAx>
        <c:axId val="45459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596600"/>
        <c:crosses val="autoZero"/>
        <c:auto val="1"/>
        <c:lblAlgn val="ctr"/>
        <c:lblOffset val="100"/>
        <c:noMultiLvlLbl val="0"/>
      </c:catAx>
      <c:valAx>
        <c:axId val="4545966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597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917667993191105E-2"/>
          <c:y val="3.8863988520984709E-2"/>
          <c:w val="0.88851312178420749"/>
          <c:h val="0.85604885487545079"/>
        </c:manualLayout>
      </c:layout>
      <c:lineChart>
        <c:grouping val="standard"/>
        <c:varyColors val="0"/>
        <c:ser>
          <c:idx val="0"/>
          <c:order val="0"/>
          <c:tx>
            <c:strRef>
              <c:f>'SEN2'!$B$119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851-496B-9809-D4FA89174EE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51-496B-9809-D4FA89174EEE}"/>
                </c:ext>
              </c:extLst>
            </c:dLbl>
            <c:dLbl>
              <c:idx val="3"/>
              <c:layout>
                <c:manualLayout>
                  <c:x val="-2.9659730493472522E-3"/>
                  <c:y val="-1.0480560520182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51-496B-9809-D4FA89174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'SEN2'!$E$102:$H$102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'SEN2'!$E$119:$H$119</c:f>
              <c:numCache>
                <c:formatCode>0.0</c:formatCode>
                <c:ptCount val="4"/>
                <c:pt idx="0">
                  <c:v>37.751004016064257</c:v>
                </c:pt>
                <c:pt idx="1">
                  <c:v>14.388489208633093</c:v>
                </c:pt>
                <c:pt idx="2">
                  <c:v>20</c:v>
                </c:pt>
                <c:pt idx="3">
                  <c:v>32.432432432432435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51-496B-9809-D4FA89174EEE}"/>
            </c:ext>
          </c:extLst>
        </c:ser>
        <c:ser>
          <c:idx val="1"/>
          <c:order val="1"/>
          <c:tx>
            <c:strRef>
              <c:f>'SEN2'!$B$120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5036111111111142E-2"/>
                  <c:y val="-1.3065843621399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851-496B-9809-D4FA89174EE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51-496B-9809-D4FA89174EE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51-496B-9809-D4FA89174EEE}"/>
                </c:ext>
              </c:extLst>
            </c:dLbl>
            <c:dLbl>
              <c:idx val="3"/>
              <c:layout>
                <c:manualLayout>
                  <c:x val="-9.8865768311575081E-4"/>
                  <c:y val="-1.310070065022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51-496B-9809-D4FA89174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'SEN2'!$E$102:$H$102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'SEN2'!$E$120:$H$120</c:f>
              <c:numCache>
                <c:formatCode>0.0</c:formatCode>
                <c:ptCount val="4"/>
                <c:pt idx="0">
                  <c:v>29.773755656108598</c:v>
                </c:pt>
                <c:pt idx="1">
                  <c:v>22.472727272727273</c:v>
                </c:pt>
                <c:pt idx="2">
                  <c:v>27.529476281875514</c:v>
                </c:pt>
                <c:pt idx="3">
                  <c:v>27.929332294102366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851-496B-9809-D4FA89174EEE}"/>
            </c:ext>
          </c:extLst>
        </c:ser>
        <c:ser>
          <c:idx val="2"/>
          <c:order val="2"/>
          <c:tx>
            <c:strRef>
              <c:f>'SEN2'!$B$121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5036111111111142E-2"/>
                  <c:y val="2.613168724279835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851-496B-9809-D4FA89174EE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51-496B-9809-D4FA89174EE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51-496B-9809-D4FA89174EEE}"/>
                </c:ext>
              </c:extLst>
            </c:dLbl>
            <c:dLbl>
              <c:idx val="3"/>
              <c:layout>
                <c:manualLayout>
                  <c:x val="-9.8865740740751527E-4"/>
                  <c:y val="1.3086831275720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51-496B-9809-D4FA89174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'SEN2'!$E$102:$H$102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'SEN2'!$E$121:$H$121</c:f>
              <c:numCache>
                <c:formatCode>0.0</c:formatCode>
                <c:ptCount val="4"/>
                <c:pt idx="0">
                  <c:v>23.501683501683502</c:v>
                </c:pt>
                <c:pt idx="1">
                  <c:v>25.543041029766695</c:v>
                </c:pt>
                <c:pt idx="2">
                  <c:v>23.315758640890451</c:v>
                </c:pt>
                <c:pt idx="3">
                  <c:v>27.522935779816514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851-496B-9809-D4FA89174EEE}"/>
            </c:ext>
          </c:extLst>
        </c:ser>
        <c:ser>
          <c:idx val="3"/>
          <c:order val="3"/>
          <c:tx>
            <c:strRef>
              <c:f>'SEN2'!$B$122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851-496B-9809-D4FA89174EE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851-496B-9809-D4FA89174EEE}"/>
                </c:ext>
              </c:extLst>
            </c:dLbl>
            <c:dLbl>
              <c:idx val="3"/>
              <c:layout>
                <c:manualLayout>
                  <c:x val="-9.8865768311575081E-4"/>
                  <c:y val="7.860420390136705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851-496B-9809-D4FA89174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'SEN2'!$E$102:$H$102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'SEN2'!$E$122:$H$122</c:f>
              <c:numCache>
                <c:formatCode>0.0</c:formatCode>
                <c:ptCount val="4"/>
                <c:pt idx="0">
                  <c:v>26.785552638725445</c:v>
                </c:pt>
                <c:pt idx="1">
                  <c:v>22.594686701262489</c:v>
                </c:pt>
                <c:pt idx="2">
                  <c:v>24.702097399997239</c:v>
                </c:pt>
                <c:pt idx="3">
                  <c:v>22.780551203099758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851-496B-9809-D4FA89174E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448016"/>
        <c:axId val="422449000"/>
      </c:lineChart>
      <c:catAx>
        <c:axId val="42244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449000"/>
        <c:crosses val="autoZero"/>
        <c:auto val="1"/>
        <c:lblAlgn val="ctr"/>
        <c:lblOffset val="100"/>
        <c:noMultiLvlLbl val="0"/>
      </c:catAx>
      <c:valAx>
        <c:axId val="4224490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EHCP assessment requests refused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4480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44942129629629E-2"/>
          <c:y val="4.1813991769547317E-2"/>
          <c:w val="0.24606076388888889"/>
          <c:h val="0.1658435231683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8964417291636"/>
          <c:y val="3.7175720164609044E-2"/>
          <c:w val="0.86466707344388405"/>
          <c:h val="0.8678798353909464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Transition!$A$95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Transition!$B$93:$F$93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Transition!$B$95:$F$95</c:f>
              <c:numCache>
                <c:formatCode>0.0</c:formatCode>
                <c:ptCount val="5"/>
                <c:pt idx="0">
                  <c:v>74.747474747474755</c:v>
                </c:pt>
                <c:pt idx="1">
                  <c:v>80.281690140845072</c:v>
                </c:pt>
                <c:pt idx="2">
                  <c:v>66.666666666666657</c:v>
                </c:pt>
                <c:pt idx="3">
                  <c:v>78.409090909090907</c:v>
                </c:pt>
                <c:pt idx="4">
                  <c:v>81.318681318681314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A3-42CC-8CB1-8D638CE1DAE1}"/>
            </c:ext>
          </c:extLst>
        </c:ser>
        <c:ser>
          <c:idx val="2"/>
          <c:order val="1"/>
          <c:tx>
            <c:strRef>
              <c:f>Transition!$A$97</c:f>
              <c:strCache>
                <c:ptCount val="1"/>
                <c:pt idx="0">
                  <c:v>Employment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Transition!$B$93:$F$93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Transition!$B$97:$F$97</c:f>
              <c:numCache>
                <c:formatCode>0.0</c:formatCode>
                <c:ptCount val="5"/>
                <c:pt idx="0">
                  <c:v>6.0606060606060606</c:v>
                </c:pt>
                <c:pt idx="1">
                  <c:v>4.225352112676056</c:v>
                </c:pt>
                <c:pt idx="2">
                  <c:v>4.7619047619047619</c:v>
                </c:pt>
                <c:pt idx="3">
                  <c:v>4.5454545454545459</c:v>
                </c:pt>
                <c:pt idx="4">
                  <c:v>1.098901098901099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A3-42CC-8CB1-8D638CE1DAE1}"/>
            </c:ext>
          </c:extLst>
        </c:ser>
        <c:ser>
          <c:idx val="1"/>
          <c:order val="2"/>
          <c:tx>
            <c:strRef>
              <c:f>Transition!$A$96</c:f>
              <c:strCache>
                <c:ptCount val="1"/>
                <c:pt idx="0">
                  <c:v>Apprenticeships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Transition!$B$93:$F$93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Transition!$B$96:$F$96</c:f>
              <c:numCache>
                <c:formatCode>0.0</c:formatCode>
                <c:ptCount val="5"/>
                <c:pt idx="0">
                  <c:v>2.0202020202020203</c:v>
                </c:pt>
                <c:pt idx="1">
                  <c:v>1.4084507042253522</c:v>
                </c:pt>
                <c:pt idx="2">
                  <c:v>3.5714285714285712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A3-42CC-8CB1-8D638CE1D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2863960"/>
        <c:axId val="624228136"/>
      </c:barChart>
      <c:catAx>
        <c:axId val="55286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228136"/>
        <c:crosses val="autoZero"/>
        <c:auto val="1"/>
        <c:lblAlgn val="ctr"/>
        <c:lblOffset val="100"/>
        <c:noMultiLvlLbl val="0"/>
      </c:catAx>
      <c:valAx>
        <c:axId val="6242281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 with EHCPs</a:t>
                </a:r>
              </a:p>
            </c:rich>
          </c:tx>
          <c:layout>
            <c:manualLayout>
              <c:xMode val="edge"/>
              <c:yMode val="edge"/>
              <c:x val="1.9925231481481481E-2"/>
              <c:y val="0.260611728395061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863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432002314814818"/>
          <c:y val="4.473827160493829E-2"/>
          <c:w val="0.45341546113861575"/>
          <c:h val="5.9573611111111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017361111111107E-2"/>
          <c:y val="3.880452674897119E-2"/>
          <c:w val="0.89269722222222225"/>
          <c:h val="0.86625082304526746"/>
        </c:manualLayout>
      </c:layout>
      <c:lineChart>
        <c:grouping val="standard"/>
        <c:varyColors val="0"/>
        <c:ser>
          <c:idx val="0"/>
          <c:order val="0"/>
          <c:tx>
            <c:strRef>
              <c:f>PfA!$A$184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strRef>
              <c:f>PfA!$L$183:$P$183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PfA!$L$184:$P$184</c:f>
              <c:numCache>
                <c:formatCode>0.0</c:formatCode>
                <c:ptCount val="5"/>
                <c:pt idx="0">
                  <c:v>0.90497737556561098</c:v>
                </c:pt>
                <c:pt idx="1">
                  <c:v>1.1876484560570071</c:v>
                </c:pt>
                <c:pt idx="2">
                  <c:v>2.5943396226415096</c:v>
                </c:pt>
                <c:pt idx="3">
                  <c:v>2.4390243902439024</c:v>
                </c:pt>
                <c:pt idx="4">
                  <c:v>4.3037974683544302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10-4EB3-BB63-8D3516B7862E}"/>
            </c:ext>
          </c:extLst>
        </c:ser>
        <c:ser>
          <c:idx val="1"/>
          <c:order val="1"/>
          <c:tx>
            <c:strRef>
              <c:f>PfA!$A$185</c:f>
              <c:strCache>
                <c:ptCount val="1"/>
                <c:pt idx="0">
                  <c:v>Statistical neighbours*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strRef>
              <c:f>PfA!$L$183:$P$183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PfA!$L$185:$P$185</c:f>
              <c:numCache>
                <c:formatCode>0.0</c:formatCode>
                <c:ptCount val="5"/>
                <c:pt idx="0">
                  <c:v>5.074591800775285</c:v>
                </c:pt>
                <c:pt idx="1">
                  <c:v>4.8473152457713695</c:v>
                </c:pt>
                <c:pt idx="2">
                  <c:v>5.3855434901831742</c:v>
                </c:pt>
                <c:pt idx="3">
                  <c:v>5.756953944368445</c:v>
                </c:pt>
                <c:pt idx="4">
                  <c:v>5.3278688524590159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10-4EB3-BB63-8D3516B7862E}"/>
            </c:ext>
          </c:extLst>
        </c:ser>
        <c:ser>
          <c:idx val="2"/>
          <c:order val="2"/>
          <c:tx>
            <c:strRef>
              <c:f>PfA!$A$186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strRef>
              <c:f>PfA!$L$183:$P$183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PfA!$L$186:$P$186</c:f>
              <c:numCache>
                <c:formatCode>0.0</c:formatCode>
                <c:ptCount val="5"/>
                <c:pt idx="0">
                  <c:v>5.6123753515724877</c:v>
                </c:pt>
                <c:pt idx="1">
                  <c:v>5.3397444008604324</c:v>
                </c:pt>
                <c:pt idx="2">
                  <c:v>5.8750925697358678</c:v>
                </c:pt>
                <c:pt idx="3">
                  <c:v>5.2095130237825593</c:v>
                </c:pt>
                <c:pt idx="4">
                  <c:v>5.1427849380844073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10-4EB3-BB63-8D3516B7862E}"/>
            </c:ext>
          </c:extLst>
        </c:ser>
        <c:ser>
          <c:idx val="3"/>
          <c:order val="3"/>
          <c:tx>
            <c:strRef>
              <c:f>PfA!$A$187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cat>
            <c:strRef>
              <c:f>PfA!$L$183:$P$183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PfA!$L$187:$P$187</c:f>
              <c:numCache>
                <c:formatCode>0.0</c:formatCode>
                <c:ptCount val="5"/>
                <c:pt idx="0">
                  <c:v>5.8066890051044373</c:v>
                </c:pt>
                <c:pt idx="1">
                  <c:v>5.7023002811966998</c:v>
                </c:pt>
                <c:pt idx="2">
                  <c:v>6.0119219598242113</c:v>
                </c:pt>
                <c:pt idx="3">
                  <c:v>5.9247224073256017</c:v>
                </c:pt>
                <c:pt idx="4">
                  <c:v>5.5560888796993035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10-4EB3-BB63-8D3516B78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428464"/>
        <c:axId val="513424200"/>
      </c:lineChart>
      <c:catAx>
        <c:axId val="51342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424200"/>
        <c:crosses val="autoZero"/>
        <c:auto val="1"/>
        <c:lblAlgn val="ctr"/>
        <c:lblOffset val="100"/>
        <c:noMultiLvlLbl val="0"/>
      </c:catAx>
      <c:valAx>
        <c:axId val="513424200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working age service users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3037037037037038E-3"/>
              <c:y val="0.221288271604938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42846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387071759259257"/>
          <c:y val="4.5888888888888896E-2"/>
          <c:w val="0.26849035619513828"/>
          <c:h val="0.20495329218106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06712962962962E-2"/>
          <c:y val="2.573868312757201E-2"/>
          <c:w val="0.8942068287037036"/>
          <c:h val="0.87931666666666664"/>
        </c:manualLayout>
      </c:layout>
      <c:lineChart>
        <c:grouping val="standard"/>
        <c:varyColors val="0"/>
        <c:ser>
          <c:idx val="0"/>
          <c:order val="0"/>
          <c:tx>
            <c:strRef>
              <c:f>PfA!$A$206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strRef>
              <c:f>PfA!$L$205:$P$205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PfA!$L$206:$P$206</c:f>
              <c:numCache>
                <c:formatCode>0.0</c:formatCode>
                <c:ptCount val="5"/>
                <c:pt idx="0">
                  <c:v>76.018099547511312</c:v>
                </c:pt>
                <c:pt idx="1">
                  <c:v>76.484560570071253</c:v>
                </c:pt>
                <c:pt idx="2">
                  <c:v>81.603773584905653</c:v>
                </c:pt>
                <c:pt idx="3">
                  <c:v>82.926829268292678</c:v>
                </c:pt>
                <c:pt idx="4">
                  <c:v>83.291139240506325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C2-4B5A-B921-DB5F5C19D60D}"/>
            </c:ext>
          </c:extLst>
        </c:ser>
        <c:ser>
          <c:idx val="1"/>
          <c:order val="1"/>
          <c:tx>
            <c:strRef>
              <c:f>PfA!$A$207</c:f>
              <c:strCache>
                <c:ptCount val="1"/>
                <c:pt idx="0">
                  <c:v>Statistical neighbours*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strRef>
              <c:f>PfA!$L$205:$P$205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PfA!$L$207:$P$207</c:f>
              <c:numCache>
                <c:formatCode>0.0</c:formatCode>
                <c:ptCount val="5"/>
                <c:pt idx="0">
                  <c:v>83.472336426641604</c:v>
                </c:pt>
                <c:pt idx="1">
                  <c:v>83.857418549211033</c:v>
                </c:pt>
                <c:pt idx="2">
                  <c:v>83.53625095974553</c:v>
                </c:pt>
                <c:pt idx="3">
                  <c:v>84.005927952576371</c:v>
                </c:pt>
                <c:pt idx="4">
                  <c:v>80.122950819672127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C2-4B5A-B921-DB5F5C19D60D}"/>
            </c:ext>
          </c:extLst>
        </c:ser>
        <c:ser>
          <c:idx val="2"/>
          <c:order val="2"/>
          <c:tx>
            <c:strRef>
              <c:f>PfA!$A$208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strRef>
              <c:f>PfA!$L$205:$P$205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PfA!$L$208:$P$208</c:f>
              <c:numCache>
                <c:formatCode>0.0</c:formatCode>
                <c:ptCount val="5"/>
                <c:pt idx="0">
                  <c:v>80.363078496548198</c:v>
                </c:pt>
                <c:pt idx="1">
                  <c:v>81.146400101227385</c:v>
                </c:pt>
                <c:pt idx="2">
                  <c:v>82.831399654406326</c:v>
                </c:pt>
                <c:pt idx="3">
                  <c:v>83.188624638228262</c:v>
                </c:pt>
                <c:pt idx="4">
                  <c:v>85.97422289613344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C2-4B5A-B921-DB5F5C19D60D}"/>
            </c:ext>
          </c:extLst>
        </c:ser>
        <c:ser>
          <c:idx val="3"/>
          <c:order val="3"/>
          <c:tx>
            <c:strRef>
              <c:f>PfA!$A$209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cat>
            <c:strRef>
              <c:f>PfA!$L$205:$P$205</c:f>
              <c:strCache>
                <c:ptCount val="5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</c:strCache>
            </c:strRef>
          </c:cat>
          <c:val>
            <c:numRef>
              <c:f>PfA!$L$209:$P$209</c:f>
              <c:numCache>
                <c:formatCode>0.0</c:formatCode>
                <c:ptCount val="5"/>
                <c:pt idx="0">
                  <c:v>75.382832806187963</c:v>
                </c:pt>
                <c:pt idx="1">
                  <c:v>76.209683615298331</c:v>
                </c:pt>
                <c:pt idx="2">
                  <c:v>77.248673225772109</c:v>
                </c:pt>
                <c:pt idx="3">
                  <c:v>77.352331179478725</c:v>
                </c:pt>
                <c:pt idx="4">
                  <c:v>77.332575192550522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C2-4B5A-B921-DB5F5C19D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428464"/>
        <c:axId val="513424200"/>
      </c:lineChart>
      <c:catAx>
        <c:axId val="51342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424200"/>
        <c:crosses val="autoZero"/>
        <c:auto val="1"/>
        <c:lblAlgn val="ctr"/>
        <c:lblOffset val="100"/>
        <c:noMultiLvlLbl val="0"/>
      </c:catAx>
      <c:valAx>
        <c:axId val="5134242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working age service users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1051967592592594E-2"/>
              <c:y val="0.174662345679012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4284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186180555555555"/>
          <c:y val="4.0783950617283952E-2"/>
          <c:w val="0.86745087857067726"/>
          <c:h val="6.7612591672622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36342592592581E-2"/>
          <c:y val="2.0434979423868314E-2"/>
          <c:w val="0.88149444444444458"/>
          <c:h val="0.8187530864197530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CAMHS!$A$3</c:f>
              <c:strCache>
                <c:ptCount val="1"/>
                <c:pt idx="0">
                  <c:v>0 to &lt;4 weeks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CAMHS!$B$3:$X$3</c:f>
              <c:numCache>
                <c:formatCode>General</c:formatCode>
                <c:ptCount val="23"/>
                <c:pt idx="0">
                  <c:v>86</c:v>
                </c:pt>
                <c:pt idx="1">
                  <c:v>114</c:v>
                </c:pt>
                <c:pt idx="2">
                  <c:v>110</c:v>
                </c:pt>
                <c:pt idx="3">
                  <c:v>108</c:v>
                </c:pt>
                <c:pt idx="4">
                  <c:v>59</c:v>
                </c:pt>
                <c:pt idx="5">
                  <c:v>112</c:v>
                </c:pt>
                <c:pt idx="6">
                  <c:v>154</c:v>
                </c:pt>
                <c:pt idx="7">
                  <c:v>107</c:v>
                </c:pt>
                <c:pt idx="8">
                  <c:v>90</c:v>
                </c:pt>
                <c:pt idx="9">
                  <c:v>144</c:v>
                </c:pt>
                <c:pt idx="10">
                  <c:v>149</c:v>
                </c:pt>
                <c:pt idx="11">
                  <c:v>123</c:v>
                </c:pt>
                <c:pt idx="12">
                  <c:v>28</c:v>
                </c:pt>
                <c:pt idx="13">
                  <c:v>32</c:v>
                </c:pt>
                <c:pt idx="14">
                  <c:v>67</c:v>
                </c:pt>
                <c:pt idx="15">
                  <c:v>83</c:v>
                </c:pt>
                <c:pt idx="16">
                  <c:v>67</c:v>
                </c:pt>
                <c:pt idx="17">
                  <c:v>122</c:v>
                </c:pt>
                <c:pt idx="18">
                  <c:v>129</c:v>
                </c:pt>
                <c:pt idx="19">
                  <c:v>169</c:v>
                </c:pt>
                <c:pt idx="20">
                  <c:v>84</c:v>
                </c:pt>
                <c:pt idx="21">
                  <c:v>91</c:v>
                </c:pt>
                <c:pt idx="22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F9-4184-BC45-6CF0844DBCBB}"/>
            </c:ext>
          </c:extLst>
        </c:ser>
        <c:ser>
          <c:idx val="1"/>
          <c:order val="1"/>
          <c:tx>
            <c:strRef>
              <c:f>CAMHS!$A$4</c:f>
              <c:strCache>
                <c:ptCount val="1"/>
                <c:pt idx="0">
                  <c:v>4 to &lt;12 weeks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CAMHS!$B$4:$X$4</c:f>
              <c:numCache>
                <c:formatCode>General</c:formatCode>
                <c:ptCount val="23"/>
                <c:pt idx="0">
                  <c:v>94</c:v>
                </c:pt>
                <c:pt idx="1">
                  <c:v>100</c:v>
                </c:pt>
                <c:pt idx="2">
                  <c:v>138</c:v>
                </c:pt>
                <c:pt idx="3">
                  <c:v>177</c:v>
                </c:pt>
                <c:pt idx="4">
                  <c:v>158</c:v>
                </c:pt>
                <c:pt idx="5">
                  <c:v>89</c:v>
                </c:pt>
                <c:pt idx="6">
                  <c:v>110</c:v>
                </c:pt>
                <c:pt idx="7">
                  <c:v>156</c:v>
                </c:pt>
                <c:pt idx="8">
                  <c:v>154</c:v>
                </c:pt>
                <c:pt idx="9">
                  <c:v>133</c:v>
                </c:pt>
                <c:pt idx="10">
                  <c:v>129</c:v>
                </c:pt>
                <c:pt idx="11">
                  <c:v>193</c:v>
                </c:pt>
                <c:pt idx="12">
                  <c:v>149</c:v>
                </c:pt>
                <c:pt idx="13">
                  <c:v>50</c:v>
                </c:pt>
                <c:pt idx="14">
                  <c:v>29</c:v>
                </c:pt>
                <c:pt idx="15">
                  <c:v>46</c:v>
                </c:pt>
                <c:pt idx="16">
                  <c:v>23</c:v>
                </c:pt>
                <c:pt idx="17">
                  <c:v>29</c:v>
                </c:pt>
                <c:pt idx="18">
                  <c:v>49</c:v>
                </c:pt>
                <c:pt idx="19">
                  <c:v>73</c:v>
                </c:pt>
                <c:pt idx="20">
                  <c:v>159</c:v>
                </c:pt>
                <c:pt idx="21">
                  <c:v>95</c:v>
                </c:pt>
                <c:pt idx="2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F9-4184-BC45-6CF0844DBCBB}"/>
            </c:ext>
          </c:extLst>
        </c:ser>
        <c:ser>
          <c:idx val="2"/>
          <c:order val="2"/>
          <c:tx>
            <c:strRef>
              <c:f>CAMHS!$A$5</c:f>
              <c:strCache>
                <c:ptCount val="1"/>
                <c:pt idx="0">
                  <c:v>12 to &lt;18 weeks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CAMHS!$B$5:$X$5</c:f>
              <c:numCache>
                <c:formatCode>General</c:formatCode>
                <c:ptCount val="23"/>
                <c:pt idx="0">
                  <c:v>5</c:v>
                </c:pt>
                <c:pt idx="1">
                  <c:v>15</c:v>
                </c:pt>
                <c:pt idx="2">
                  <c:v>55</c:v>
                </c:pt>
                <c:pt idx="3">
                  <c:v>71</c:v>
                </c:pt>
                <c:pt idx="4">
                  <c:v>100</c:v>
                </c:pt>
                <c:pt idx="5">
                  <c:v>84</c:v>
                </c:pt>
                <c:pt idx="6">
                  <c:v>65</c:v>
                </c:pt>
                <c:pt idx="7">
                  <c:v>40</c:v>
                </c:pt>
                <c:pt idx="8">
                  <c:v>89</c:v>
                </c:pt>
                <c:pt idx="9">
                  <c:v>67</c:v>
                </c:pt>
                <c:pt idx="10">
                  <c:v>84</c:v>
                </c:pt>
                <c:pt idx="11">
                  <c:v>60</c:v>
                </c:pt>
                <c:pt idx="12">
                  <c:v>57</c:v>
                </c:pt>
                <c:pt idx="13">
                  <c:v>78</c:v>
                </c:pt>
                <c:pt idx="14">
                  <c:v>51</c:v>
                </c:pt>
                <c:pt idx="15">
                  <c:v>11</c:v>
                </c:pt>
                <c:pt idx="16">
                  <c:v>0</c:v>
                </c:pt>
                <c:pt idx="17">
                  <c:v>0</c:v>
                </c:pt>
                <c:pt idx="18">
                  <c:v>3</c:v>
                </c:pt>
                <c:pt idx="19">
                  <c:v>0</c:v>
                </c:pt>
                <c:pt idx="20">
                  <c:v>1</c:v>
                </c:pt>
                <c:pt idx="21">
                  <c:v>5</c:v>
                </c:pt>
                <c:pt idx="2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F9-4184-BC45-6CF0844DBCBB}"/>
            </c:ext>
          </c:extLst>
        </c:ser>
        <c:ser>
          <c:idx val="3"/>
          <c:order val="3"/>
          <c:tx>
            <c:strRef>
              <c:f>CAMHS!$A$6</c:f>
              <c:strCache>
                <c:ptCount val="1"/>
                <c:pt idx="0">
                  <c:v>18 to &lt;30 weeks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CAMHS!$B$6:$X$6</c:f>
              <c:numCache>
                <c:formatCode>General</c:formatCode>
                <c:ptCount val="23"/>
                <c:pt idx="0">
                  <c:v>10</c:v>
                </c:pt>
                <c:pt idx="1">
                  <c:v>8</c:v>
                </c:pt>
                <c:pt idx="2">
                  <c:v>9</c:v>
                </c:pt>
                <c:pt idx="3">
                  <c:v>33</c:v>
                </c:pt>
                <c:pt idx="4">
                  <c:v>77</c:v>
                </c:pt>
                <c:pt idx="5">
                  <c:v>128</c:v>
                </c:pt>
                <c:pt idx="6">
                  <c:v>134</c:v>
                </c:pt>
                <c:pt idx="7">
                  <c:v>132</c:v>
                </c:pt>
                <c:pt idx="8">
                  <c:v>105</c:v>
                </c:pt>
                <c:pt idx="9">
                  <c:v>101</c:v>
                </c:pt>
                <c:pt idx="10">
                  <c:v>100</c:v>
                </c:pt>
                <c:pt idx="11">
                  <c:v>111</c:v>
                </c:pt>
                <c:pt idx="12">
                  <c:v>103</c:v>
                </c:pt>
                <c:pt idx="13">
                  <c:v>70</c:v>
                </c:pt>
                <c:pt idx="14">
                  <c:v>81</c:v>
                </c:pt>
                <c:pt idx="15">
                  <c:v>45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F9-4184-BC45-6CF0844DBCBB}"/>
            </c:ext>
          </c:extLst>
        </c:ser>
        <c:ser>
          <c:idx val="4"/>
          <c:order val="4"/>
          <c:tx>
            <c:strRef>
              <c:f>CAMHS!$A$7</c:f>
              <c:strCache>
                <c:ptCount val="1"/>
                <c:pt idx="0">
                  <c:v>30+ weeks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CAMHS!$B$7:$X$7</c:f>
              <c:numCache>
                <c:formatCode>General</c:formatCode>
                <c:ptCount val="23"/>
                <c:pt idx="0">
                  <c:v>27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18</c:v>
                </c:pt>
                <c:pt idx="5">
                  <c:v>21</c:v>
                </c:pt>
                <c:pt idx="6">
                  <c:v>42</c:v>
                </c:pt>
                <c:pt idx="7">
                  <c:v>66</c:v>
                </c:pt>
                <c:pt idx="8">
                  <c:v>101</c:v>
                </c:pt>
                <c:pt idx="9">
                  <c:v>126</c:v>
                </c:pt>
                <c:pt idx="10">
                  <c:v>154</c:v>
                </c:pt>
                <c:pt idx="11">
                  <c:v>156</c:v>
                </c:pt>
                <c:pt idx="12">
                  <c:v>183</c:v>
                </c:pt>
                <c:pt idx="13">
                  <c:v>143</c:v>
                </c:pt>
                <c:pt idx="14">
                  <c:v>111</c:v>
                </c:pt>
                <c:pt idx="15">
                  <c:v>18</c:v>
                </c:pt>
                <c:pt idx="16">
                  <c:v>4</c:v>
                </c:pt>
                <c:pt idx="17">
                  <c:v>2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F9-4184-BC45-6CF0844DBC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1392256"/>
        <c:axId val="521395208"/>
      </c:barChart>
      <c:dateAx>
        <c:axId val="52139225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395208"/>
        <c:crosses val="autoZero"/>
        <c:auto val="1"/>
        <c:lblOffset val="100"/>
        <c:baseTimeUnit val="months"/>
      </c:dateAx>
      <c:valAx>
        <c:axId val="521395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i="0">
                    <a:solidFill>
                      <a:sysClr val="windowText" lastClr="000000"/>
                    </a:solidFill>
                  </a:rPr>
                  <a:t>Number of individuals awaiting assessment</a:t>
                </a:r>
              </a:p>
            </c:rich>
          </c:tx>
          <c:layout>
            <c:manualLayout>
              <c:xMode val="edge"/>
              <c:yMode val="edge"/>
              <c:x val="4.5570601851851848E-3"/>
              <c:y val="2.894567901234568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39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41504629629621"/>
          <c:y val="2.2103703703703702E-2"/>
          <c:w val="0.20181416048758458"/>
          <c:h val="0.21693353909465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26620370370377E-2"/>
          <c:y val="2.8945679012345685E-2"/>
          <c:w val="0.88590416666666671"/>
          <c:h val="0.803074074074074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CAMHS!$A$11</c:f>
              <c:strCache>
                <c:ptCount val="1"/>
                <c:pt idx="0">
                  <c:v>0 to &lt;4 weeks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CAMHS!$B$11:$X$11</c:f>
              <c:numCache>
                <c:formatCode>General</c:formatCode>
                <c:ptCount val="23"/>
                <c:pt idx="0">
                  <c:v>42</c:v>
                </c:pt>
                <c:pt idx="1">
                  <c:v>28</c:v>
                </c:pt>
                <c:pt idx="2">
                  <c:v>7</c:v>
                </c:pt>
                <c:pt idx="3">
                  <c:v>17</c:v>
                </c:pt>
                <c:pt idx="4">
                  <c:v>18</c:v>
                </c:pt>
                <c:pt idx="5">
                  <c:v>34</c:v>
                </c:pt>
                <c:pt idx="6">
                  <c:v>33</c:v>
                </c:pt>
                <c:pt idx="7">
                  <c:v>31</c:v>
                </c:pt>
                <c:pt idx="8">
                  <c:v>30</c:v>
                </c:pt>
                <c:pt idx="9">
                  <c:v>24</c:v>
                </c:pt>
                <c:pt idx="10">
                  <c:v>40</c:v>
                </c:pt>
                <c:pt idx="11">
                  <c:v>38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87</c:v>
                </c:pt>
                <c:pt idx="16">
                  <c:v>75</c:v>
                </c:pt>
                <c:pt idx="17">
                  <c:v>26</c:v>
                </c:pt>
                <c:pt idx="18">
                  <c:v>46</c:v>
                </c:pt>
                <c:pt idx="19">
                  <c:v>50</c:v>
                </c:pt>
                <c:pt idx="20">
                  <c:v>47</c:v>
                </c:pt>
                <c:pt idx="21">
                  <c:v>71</c:v>
                </c:pt>
                <c:pt idx="2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9E-45DD-99EC-B3F6F9DD33AF}"/>
            </c:ext>
          </c:extLst>
        </c:ser>
        <c:ser>
          <c:idx val="1"/>
          <c:order val="1"/>
          <c:tx>
            <c:strRef>
              <c:f>CAMHS!$A$12</c:f>
              <c:strCache>
                <c:ptCount val="1"/>
                <c:pt idx="0">
                  <c:v>4 to &lt;12 weeks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CAMHS!$B$12:$X$12</c:f>
              <c:numCache>
                <c:formatCode>General</c:formatCode>
                <c:ptCount val="23"/>
                <c:pt idx="0">
                  <c:v>162</c:v>
                </c:pt>
                <c:pt idx="1">
                  <c:v>111</c:v>
                </c:pt>
                <c:pt idx="2">
                  <c:v>56</c:v>
                </c:pt>
                <c:pt idx="3">
                  <c:v>17</c:v>
                </c:pt>
                <c:pt idx="4">
                  <c:v>12</c:v>
                </c:pt>
                <c:pt idx="5">
                  <c:v>14</c:v>
                </c:pt>
                <c:pt idx="6">
                  <c:v>14</c:v>
                </c:pt>
                <c:pt idx="7">
                  <c:v>18</c:v>
                </c:pt>
                <c:pt idx="8">
                  <c:v>15</c:v>
                </c:pt>
                <c:pt idx="9">
                  <c:v>10</c:v>
                </c:pt>
                <c:pt idx="10">
                  <c:v>12</c:v>
                </c:pt>
                <c:pt idx="11">
                  <c:v>13</c:v>
                </c:pt>
                <c:pt idx="12">
                  <c:v>27</c:v>
                </c:pt>
                <c:pt idx="13">
                  <c:v>12</c:v>
                </c:pt>
                <c:pt idx="14">
                  <c:v>9</c:v>
                </c:pt>
                <c:pt idx="15">
                  <c:v>3</c:v>
                </c:pt>
                <c:pt idx="16">
                  <c:v>32</c:v>
                </c:pt>
                <c:pt idx="17">
                  <c:v>34</c:v>
                </c:pt>
                <c:pt idx="18">
                  <c:v>9</c:v>
                </c:pt>
                <c:pt idx="19">
                  <c:v>4</c:v>
                </c:pt>
                <c:pt idx="20">
                  <c:v>24</c:v>
                </c:pt>
                <c:pt idx="21">
                  <c:v>19</c:v>
                </c:pt>
                <c:pt idx="2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9E-45DD-99EC-B3F6F9DD33AF}"/>
            </c:ext>
          </c:extLst>
        </c:ser>
        <c:ser>
          <c:idx val="2"/>
          <c:order val="2"/>
          <c:tx>
            <c:strRef>
              <c:f>CAMHS!$A$13</c:f>
              <c:strCache>
                <c:ptCount val="1"/>
                <c:pt idx="0">
                  <c:v>12 to &lt;18 weeks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CAMHS!$B$13:$X$13</c:f>
              <c:numCache>
                <c:formatCode>General</c:formatCode>
                <c:ptCount val="23"/>
                <c:pt idx="0">
                  <c:v>80</c:v>
                </c:pt>
                <c:pt idx="1">
                  <c:v>87</c:v>
                </c:pt>
                <c:pt idx="2">
                  <c:v>91</c:v>
                </c:pt>
                <c:pt idx="3">
                  <c:v>52</c:v>
                </c:pt>
                <c:pt idx="4">
                  <c:v>25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9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5</c:v>
                </c:pt>
                <c:pt idx="13">
                  <c:v>7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2</c:v>
                </c:pt>
                <c:pt idx="18">
                  <c:v>11</c:v>
                </c:pt>
                <c:pt idx="19">
                  <c:v>6</c:v>
                </c:pt>
                <c:pt idx="20">
                  <c:v>0</c:v>
                </c:pt>
                <c:pt idx="21">
                  <c:v>0</c:v>
                </c:pt>
                <c:pt idx="2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9E-45DD-99EC-B3F6F9DD33AF}"/>
            </c:ext>
          </c:extLst>
        </c:ser>
        <c:ser>
          <c:idx val="3"/>
          <c:order val="3"/>
          <c:tx>
            <c:strRef>
              <c:f>CAMHS!$A$14</c:f>
              <c:strCache>
                <c:ptCount val="1"/>
                <c:pt idx="0">
                  <c:v>18 to &lt;30 weeks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CAMHS!$B$14:$X$14</c:f>
              <c:numCache>
                <c:formatCode>General</c:formatCode>
                <c:ptCount val="23"/>
                <c:pt idx="0">
                  <c:v>117</c:v>
                </c:pt>
                <c:pt idx="1">
                  <c:v>109</c:v>
                </c:pt>
                <c:pt idx="2">
                  <c:v>122</c:v>
                </c:pt>
                <c:pt idx="3">
                  <c:v>150</c:v>
                </c:pt>
                <c:pt idx="4">
                  <c:v>117</c:v>
                </c:pt>
                <c:pt idx="5">
                  <c:v>80</c:v>
                </c:pt>
                <c:pt idx="6">
                  <c:v>35</c:v>
                </c:pt>
                <c:pt idx="7">
                  <c:v>11</c:v>
                </c:pt>
                <c:pt idx="8">
                  <c:v>3</c:v>
                </c:pt>
                <c:pt idx="9">
                  <c:v>9</c:v>
                </c:pt>
                <c:pt idx="10">
                  <c:v>9</c:v>
                </c:pt>
                <c:pt idx="11">
                  <c:v>7</c:v>
                </c:pt>
                <c:pt idx="12">
                  <c:v>3</c:v>
                </c:pt>
                <c:pt idx="13">
                  <c:v>3</c:v>
                </c:pt>
                <c:pt idx="14">
                  <c:v>5</c:v>
                </c:pt>
                <c:pt idx="15">
                  <c:v>3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9E-45DD-99EC-B3F6F9DD33AF}"/>
            </c:ext>
          </c:extLst>
        </c:ser>
        <c:ser>
          <c:idx val="4"/>
          <c:order val="4"/>
          <c:tx>
            <c:strRef>
              <c:f>CAMHS!$A$15</c:f>
              <c:strCache>
                <c:ptCount val="1"/>
                <c:pt idx="0">
                  <c:v>30+ weeks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numRef>
              <c:f>CAMHS!$B$2:$X$2</c:f>
              <c:numCache>
                <c:formatCode>mmm\-yy</c:formatCode>
                <c:ptCount val="23"/>
                <c:pt idx="0">
                  <c:v>43556</c:v>
                </c:pt>
                <c:pt idx="1">
                  <c:v>43586</c:v>
                </c:pt>
                <c:pt idx="2">
                  <c:v>43617</c:v>
                </c:pt>
                <c:pt idx="3">
                  <c:v>43647</c:v>
                </c:pt>
                <c:pt idx="4">
                  <c:v>43678</c:v>
                </c:pt>
                <c:pt idx="5">
                  <c:v>43709</c:v>
                </c:pt>
                <c:pt idx="6">
                  <c:v>43739</c:v>
                </c:pt>
                <c:pt idx="7">
                  <c:v>43770</c:v>
                </c:pt>
                <c:pt idx="8">
                  <c:v>43800</c:v>
                </c:pt>
                <c:pt idx="9">
                  <c:v>43831</c:v>
                </c:pt>
                <c:pt idx="10">
                  <c:v>43862</c:v>
                </c:pt>
                <c:pt idx="11">
                  <c:v>43891</c:v>
                </c:pt>
                <c:pt idx="12">
                  <c:v>43922</c:v>
                </c:pt>
                <c:pt idx="13">
                  <c:v>43952</c:v>
                </c:pt>
                <c:pt idx="14">
                  <c:v>43983</c:v>
                </c:pt>
                <c:pt idx="15">
                  <c:v>44013</c:v>
                </c:pt>
                <c:pt idx="16">
                  <c:v>44044</c:v>
                </c:pt>
                <c:pt idx="17">
                  <c:v>44075</c:v>
                </c:pt>
                <c:pt idx="18">
                  <c:v>44105</c:v>
                </c:pt>
                <c:pt idx="19">
                  <c:v>44136</c:v>
                </c:pt>
                <c:pt idx="20">
                  <c:v>44166</c:v>
                </c:pt>
                <c:pt idx="21">
                  <c:v>44197</c:v>
                </c:pt>
                <c:pt idx="22">
                  <c:v>44228</c:v>
                </c:pt>
              </c:numCache>
            </c:numRef>
          </c:cat>
          <c:val>
            <c:numRef>
              <c:f>CAMHS!$B$15:$X$15</c:f>
              <c:numCache>
                <c:formatCode>General</c:formatCode>
                <c:ptCount val="23"/>
                <c:pt idx="0">
                  <c:v>192</c:v>
                </c:pt>
                <c:pt idx="1">
                  <c:v>169</c:v>
                </c:pt>
                <c:pt idx="2">
                  <c:v>186</c:v>
                </c:pt>
                <c:pt idx="3">
                  <c:v>166</c:v>
                </c:pt>
                <c:pt idx="4">
                  <c:v>183</c:v>
                </c:pt>
                <c:pt idx="5">
                  <c:v>167</c:v>
                </c:pt>
                <c:pt idx="6">
                  <c:v>157</c:v>
                </c:pt>
                <c:pt idx="7">
                  <c:v>119</c:v>
                </c:pt>
                <c:pt idx="8">
                  <c:v>99</c:v>
                </c:pt>
                <c:pt idx="9">
                  <c:v>63</c:v>
                </c:pt>
                <c:pt idx="10">
                  <c:v>47</c:v>
                </c:pt>
                <c:pt idx="11">
                  <c:v>43</c:v>
                </c:pt>
                <c:pt idx="12">
                  <c:v>42</c:v>
                </c:pt>
                <c:pt idx="13">
                  <c:v>14</c:v>
                </c:pt>
                <c:pt idx="14">
                  <c:v>11</c:v>
                </c:pt>
                <c:pt idx="15">
                  <c:v>4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9E-45DD-99EC-B3F6F9DD3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1392256"/>
        <c:axId val="521395208"/>
      </c:barChart>
      <c:dateAx>
        <c:axId val="52139225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395208"/>
        <c:crosses val="autoZero"/>
        <c:auto val="1"/>
        <c:lblOffset val="100"/>
        <c:baseTimeUnit val="months"/>
      </c:dateAx>
      <c:valAx>
        <c:axId val="521395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i="0">
                    <a:solidFill>
                      <a:sysClr val="windowText" lastClr="000000"/>
                    </a:solidFill>
                  </a:rPr>
                  <a:t>Number of individuals awaiting treatment</a:t>
                </a:r>
              </a:p>
            </c:rich>
          </c:tx>
          <c:layout>
            <c:manualLayout>
              <c:xMode val="edge"/>
              <c:yMode val="edge"/>
              <c:x val="3.133217592592592E-3"/>
              <c:y val="7.075637860082303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39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40655092592591"/>
          <c:y val="2.9943209876543211E-2"/>
          <c:w val="0.20181416048758458"/>
          <c:h val="0.21954670781893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64182098765432"/>
          <c:y val="3.1309444444444452E-2"/>
          <c:w val="0.78670293209876541"/>
          <c:h val="0.8207497942386829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OOB!$A$27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(OOB!$B$22,OOB!$D$22)</c:f>
              <c:strCache>
                <c:ptCount val="2"/>
                <c:pt idx="0">
                  <c:v>In borough</c:v>
                </c:pt>
                <c:pt idx="1">
                  <c:v>Out of borough</c:v>
                </c:pt>
              </c:strCache>
            </c:strRef>
          </c:cat>
          <c:val>
            <c:numRef>
              <c:f>(OOB!$C$27,OOB!$E$27)</c:f>
              <c:numCache>
                <c:formatCode>0.0%</c:formatCode>
                <c:ptCount val="2"/>
                <c:pt idx="0">
                  <c:v>0.79700854700854706</c:v>
                </c:pt>
                <c:pt idx="1">
                  <c:v>0.60869565217391308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3-412C-A4E7-D0BC6E8C58A3}"/>
            </c:ext>
          </c:extLst>
        </c:ser>
        <c:ser>
          <c:idx val="1"/>
          <c:order val="1"/>
          <c:tx>
            <c:strRef>
              <c:f>OOB!$A$25</c:f>
              <c:strCache>
                <c:ptCount val="1"/>
                <c:pt idx="0">
                  <c:v>Child in need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(OOB!$B$22,OOB!$D$22)</c:f>
              <c:strCache>
                <c:ptCount val="2"/>
                <c:pt idx="0">
                  <c:v>In borough</c:v>
                </c:pt>
                <c:pt idx="1">
                  <c:v>Out of borough</c:v>
                </c:pt>
              </c:strCache>
            </c:strRef>
          </c:cat>
          <c:val>
            <c:numRef>
              <c:f>(OOB!$C$25,OOB!$E$25)</c:f>
              <c:numCache>
                <c:formatCode>0.0%</c:formatCode>
                <c:ptCount val="2"/>
                <c:pt idx="0">
                  <c:v>0.1623931623931624</c:v>
                </c:pt>
                <c:pt idx="1">
                  <c:v>0.19565217391304349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3-412C-A4E7-D0BC6E8C58A3}"/>
            </c:ext>
          </c:extLst>
        </c:ser>
        <c:ser>
          <c:idx val="2"/>
          <c:order val="2"/>
          <c:tx>
            <c:strRef>
              <c:f>OOB!$A$26</c:f>
              <c:strCache>
                <c:ptCount val="1"/>
                <c:pt idx="0">
                  <c:v>Child looked after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547839506172854E-2"/>
                  <c:y val="-0.12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83-412C-A4E7-D0BC6E8C5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(OOB!$B$22,OOB!$D$22)</c:f>
              <c:strCache>
                <c:ptCount val="2"/>
                <c:pt idx="0">
                  <c:v>In borough</c:v>
                </c:pt>
                <c:pt idx="1">
                  <c:v>Out of borough</c:v>
                </c:pt>
              </c:strCache>
            </c:strRef>
          </c:cat>
          <c:val>
            <c:numRef>
              <c:f>(OOB!$C$26,OOB!$E$26)</c:f>
              <c:numCache>
                <c:formatCode>0.0%</c:formatCode>
                <c:ptCount val="2"/>
                <c:pt idx="0">
                  <c:v>4.05982905982906E-2</c:v>
                </c:pt>
                <c:pt idx="1">
                  <c:v>0.19565217391304349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83-412C-A4E7-D0BC6E8C58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5174032"/>
        <c:axId val="585174360"/>
      </c:barChart>
      <c:catAx>
        <c:axId val="585174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74360"/>
        <c:crosses val="autoZero"/>
        <c:auto val="1"/>
        <c:lblAlgn val="ctr"/>
        <c:lblOffset val="100"/>
        <c:noMultiLvlLbl val="0"/>
      </c:catAx>
      <c:valAx>
        <c:axId val="585174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among individuals with EHCPs</a:t>
                </a:r>
              </a:p>
            </c:rich>
          </c:tx>
          <c:layout>
            <c:manualLayout>
              <c:xMode val="edge"/>
              <c:yMode val="edge"/>
              <c:x val="0.3936552083333334"/>
              <c:y val="0.924156584362139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17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811990740740743"/>
          <c:y val="3.6453703703703697E-2"/>
          <c:w val="0.5349124999999999"/>
          <c:h val="8.2181944444444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469814814814812"/>
          <c:y val="1.0298353909465019E-3"/>
          <c:w val="0.58588900462962967"/>
          <c:h val="0.877259268608425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OOB!$B$2</c:f>
              <c:strCache>
                <c:ptCount val="1"/>
                <c:pt idx="0">
                  <c:v>In borough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(OOB!$A$6,OOB!$A$5,OOB!$A$4,OOB!$A$10:$A$15)</c:f>
              <c:strCache>
                <c:ptCount val="9"/>
                <c:pt idx="0">
                  <c:v>Visual impairment</c:v>
                </c:pt>
                <c:pt idx="1">
                  <c:v>Specific learning difficulty</c:v>
                </c:pt>
                <c:pt idx="2">
                  <c:v>Other difficulty/disability</c:v>
                </c:pt>
                <c:pt idx="3">
                  <c:v>Hearing impairment</c:v>
                </c:pt>
                <c:pt idx="4">
                  <c:v>Physical disability</c:v>
                </c:pt>
                <c:pt idx="5">
                  <c:v>Speech, language and communications needs</c:v>
                </c:pt>
                <c:pt idx="6">
                  <c:v>Moderate learning difficulty</c:v>
                </c:pt>
                <c:pt idx="7">
                  <c:v>Social, emotional and mental health</c:v>
                </c:pt>
                <c:pt idx="8">
                  <c:v>Autistic Spectrum Disorder</c:v>
                </c:pt>
              </c:strCache>
            </c:strRef>
          </c:cat>
          <c:val>
            <c:numRef>
              <c:f>(OOB!$C$6,OOB!$C$5,OOB!$C$4,OOB!$C$10:$C$15)</c:f>
              <c:numCache>
                <c:formatCode>0.0%</c:formatCode>
                <c:ptCount val="9"/>
                <c:pt idx="0">
                  <c:v>4.2735042735042739E-3</c:v>
                </c:pt>
                <c:pt idx="1">
                  <c:v>8.5470085470085479E-3</c:v>
                </c:pt>
                <c:pt idx="2">
                  <c:v>1.0683760683760684E-2</c:v>
                </c:pt>
                <c:pt idx="3">
                  <c:v>1.9230769230769232E-2</c:v>
                </c:pt>
                <c:pt idx="4">
                  <c:v>6.7307692307692304E-2</c:v>
                </c:pt>
                <c:pt idx="5">
                  <c:v>0.11645299145299146</c:v>
                </c:pt>
                <c:pt idx="6">
                  <c:v>0.14423076923076922</c:v>
                </c:pt>
                <c:pt idx="7">
                  <c:v>0.18803418803418803</c:v>
                </c:pt>
                <c:pt idx="8">
                  <c:v>0.38034188034188032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8-4758-94E8-643A9DB1C21C}"/>
            </c:ext>
          </c:extLst>
        </c:ser>
        <c:ser>
          <c:idx val="0"/>
          <c:order val="1"/>
          <c:tx>
            <c:strRef>
              <c:f>OOB!$D$2</c:f>
              <c:strCache>
                <c:ptCount val="1"/>
                <c:pt idx="0">
                  <c:v>Out of borough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(OOB!$A$6,OOB!$A$5,OOB!$A$4,OOB!$A$10:$A$15)</c:f>
              <c:strCache>
                <c:ptCount val="9"/>
                <c:pt idx="0">
                  <c:v>Visual impairment</c:v>
                </c:pt>
                <c:pt idx="1">
                  <c:v>Specific learning difficulty</c:v>
                </c:pt>
                <c:pt idx="2">
                  <c:v>Other difficulty/disability</c:v>
                </c:pt>
                <c:pt idx="3">
                  <c:v>Hearing impairment</c:v>
                </c:pt>
                <c:pt idx="4">
                  <c:v>Physical disability</c:v>
                </c:pt>
                <c:pt idx="5">
                  <c:v>Speech, language and communications needs</c:v>
                </c:pt>
                <c:pt idx="6">
                  <c:v>Moderate learning difficulty</c:v>
                </c:pt>
                <c:pt idx="7">
                  <c:v>Social, emotional and mental health</c:v>
                </c:pt>
                <c:pt idx="8">
                  <c:v>Autistic Spectrum Disorder</c:v>
                </c:pt>
              </c:strCache>
            </c:strRef>
          </c:cat>
          <c:val>
            <c:numRef>
              <c:f>(OOB!$E$6,OOB!$E$5,OOB!$E$4,OOB!$E$10:$E$15)</c:f>
              <c:numCache>
                <c:formatCode>0.0%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5.434782608695652E-2</c:v>
                </c:pt>
                <c:pt idx="4">
                  <c:v>6.5217391304347824E-2</c:v>
                </c:pt>
                <c:pt idx="5">
                  <c:v>6.5217391304347824E-2</c:v>
                </c:pt>
                <c:pt idx="6">
                  <c:v>0.13043478260869565</c:v>
                </c:pt>
                <c:pt idx="7">
                  <c:v>0.30434782608695654</c:v>
                </c:pt>
                <c:pt idx="8">
                  <c:v>0.31521739130434784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58-4758-94E8-643A9DB1C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910944"/>
        <c:axId val="550907992"/>
      </c:barChart>
      <c:catAx>
        <c:axId val="55091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907992"/>
        <c:crosses val="autoZero"/>
        <c:auto val="1"/>
        <c:lblAlgn val="ctr"/>
        <c:lblOffset val="100"/>
        <c:noMultiLvlLbl val="0"/>
      </c:catAx>
      <c:valAx>
        <c:axId val="550907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among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individuals with EHCPs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50295509259259263"/>
              <c:y val="0.94636448993445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91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711145833333342"/>
          <c:y val="0.73274014265921306"/>
          <c:w val="0.17043057362210651"/>
          <c:h val="0.121923026219931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5937499999999"/>
          <c:y val="2.0434979423868314E-2"/>
          <c:w val="0.86848483796296305"/>
          <c:h val="0.8497862139917695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Projections!$C$76</c:f>
              <c:strCache>
                <c:ptCount val="1"/>
                <c:pt idx="0">
                  <c:v>Projection (low)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Projections!$A$77:$A$96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Projections!$C$77:$C$96</c:f>
              <c:numCache>
                <c:formatCode>General</c:formatCode>
                <c:ptCount val="20"/>
                <c:pt idx="10" formatCode="#,##0">
                  <c:v>969.69307269364845</c:v>
                </c:pt>
                <c:pt idx="11" formatCode="#,##0">
                  <c:v>985.13595447386501</c:v>
                </c:pt>
                <c:pt idx="12" formatCode="#,##0">
                  <c:v>990.69990237163165</c:v>
                </c:pt>
                <c:pt idx="13" formatCode="#,##0">
                  <c:v>999.83933209651605</c:v>
                </c:pt>
                <c:pt idx="14" formatCode="#,##0">
                  <c:v>997.62244480648053</c:v>
                </c:pt>
                <c:pt idx="15" formatCode="#,##0">
                  <c:v>996.65523986762821</c:v>
                </c:pt>
                <c:pt idx="16" formatCode="#,##0">
                  <c:v>993.70616099670224</c:v>
                </c:pt>
                <c:pt idx="17" formatCode="#,##0">
                  <c:v>991.40573207932903</c:v>
                </c:pt>
                <c:pt idx="18" formatCode="#,##0">
                  <c:v>980.71937045384993</c:v>
                </c:pt>
                <c:pt idx="19" formatCode="#,##0">
                  <c:v>974.89530039302315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AD-469D-A264-A9F71D4D37A5}"/>
            </c:ext>
          </c:extLst>
        </c:ser>
        <c:ser>
          <c:idx val="2"/>
          <c:order val="1"/>
          <c:tx>
            <c:strRef>
              <c:f>Projections!$D$76</c:f>
              <c:strCache>
                <c:ptCount val="1"/>
                <c:pt idx="0">
                  <c:v>Projection (high)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-6.630735393090815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1,005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AD-469D-A264-A9F71D4D37A5}"/>
                </c:ext>
              </c:extLst>
            </c:dLbl>
            <c:dLbl>
              <c:idx val="11"/>
              <c:layout>
                <c:manualLayout>
                  <c:x val="0"/>
                  <c:y val="-7.77747222222222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1,057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AD-469D-A264-A9F71D4D37A5}"/>
                </c:ext>
              </c:extLst>
            </c:dLbl>
            <c:dLbl>
              <c:idx val="12"/>
              <c:layout>
                <c:manualLayout>
                  <c:x val="0"/>
                  <c:y val="-8.52711111111111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1,099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AD-469D-A264-A9F71D4D37A5}"/>
                </c:ext>
              </c:extLst>
            </c:dLbl>
            <c:dLbl>
              <c:idx val="13"/>
              <c:layout>
                <c:manualLayout>
                  <c:x val="0"/>
                  <c:y val="-8.99398496240601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1,145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AD-469D-A264-A9F71D4D37A5}"/>
                </c:ext>
              </c:extLst>
            </c:dLbl>
            <c:dLbl>
              <c:idx val="14"/>
              <c:layout>
                <c:manualLayout>
                  <c:x val="-1.0779196465456927E-16"/>
                  <c:y val="-0.1058771929824561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1,178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AD-469D-A264-A9F71D4D37A5}"/>
                </c:ext>
              </c:extLst>
            </c:dLbl>
            <c:dLbl>
              <c:idx val="15"/>
              <c:layout>
                <c:manualLayout>
                  <c:x val="0"/>
                  <c:y val="-0.1155985797827903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1,212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AD-469D-A264-A9F71D4D37A5}"/>
                </c:ext>
              </c:extLst>
            </c:dLbl>
            <c:dLbl>
              <c:idx val="16"/>
              <c:layout>
                <c:manualLayout>
                  <c:x val="-1.0779196465456927E-16"/>
                  <c:y val="-0.1252109440267334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1,244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AD-469D-A264-A9F71D4D37A5}"/>
                </c:ext>
              </c:extLst>
            </c:dLbl>
            <c:dLbl>
              <c:idx val="17"/>
              <c:layout>
                <c:manualLayout>
                  <c:x val="-1.0779196465456927E-16"/>
                  <c:y val="-0.1284598997493734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1,275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AD-469D-A264-A9F71D4D37A5}"/>
                </c:ext>
              </c:extLst>
            </c:dLbl>
            <c:dLbl>
              <c:idx val="18"/>
              <c:layout>
                <c:manualLayout>
                  <c:x val="-4.9097222222211441E-4"/>
                  <c:y val="-0.1410332080200501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1,297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AD-469D-A264-A9F71D4D37A5}"/>
                </c:ext>
              </c:extLst>
            </c:dLbl>
            <c:dLbl>
              <c:idx val="19"/>
              <c:layout>
                <c:manualLayout>
                  <c:x val="-1.0779196465456927E-16"/>
                  <c:y val="-0.1519860066833751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1,324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AD-469D-A264-A9F71D4D37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Projections!$A$77:$A$96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Projections!$D$77:$D$96</c:f>
              <c:numCache>
                <c:formatCode>General</c:formatCode>
                <c:ptCount val="20"/>
                <c:pt idx="10" formatCode="0">
                  <c:v>35.486542613551933</c:v>
                </c:pt>
                <c:pt idx="11" formatCode="0">
                  <c:v>72.076333791928619</c:v>
                </c:pt>
                <c:pt idx="12" formatCode="0">
                  <c:v>108.39684791201807</c:v>
                </c:pt>
                <c:pt idx="13" formatCode="0">
                  <c:v>144.94818571912379</c:v>
                </c:pt>
                <c:pt idx="14" formatCode="0">
                  <c:v>180.34647771403195</c:v>
                </c:pt>
                <c:pt idx="15" formatCode="0">
                  <c:v>215.63232984900503</c:v>
                </c:pt>
                <c:pt idx="16" formatCode="0">
                  <c:v>250.67127598966272</c:v>
                </c:pt>
                <c:pt idx="17" formatCode="0">
                  <c:v>283.7521262011378</c:v>
                </c:pt>
                <c:pt idx="18" formatCode="0">
                  <c:v>316.08497255328098</c:v>
                </c:pt>
                <c:pt idx="19" formatCode="0">
                  <c:v>348.70738218428016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CAD-469D-A264-A9F71D4D37A5}"/>
            </c:ext>
          </c:extLst>
        </c:ser>
        <c:ser>
          <c:idx val="0"/>
          <c:order val="2"/>
          <c:tx>
            <c:strRef>
              <c:f>Projections!$B$76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Projections!$A$77:$A$96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Projections!$B$77:$B$96</c:f>
              <c:numCache>
                <c:formatCode>General</c:formatCode>
                <c:ptCount val="20"/>
                <c:pt idx="0">
                  <c:v>636</c:v>
                </c:pt>
                <c:pt idx="1">
                  <c:v>600</c:v>
                </c:pt>
                <c:pt idx="2">
                  <c:v>592</c:v>
                </c:pt>
                <c:pt idx="3">
                  <c:v>583</c:v>
                </c:pt>
                <c:pt idx="4">
                  <c:v>651</c:v>
                </c:pt>
                <c:pt idx="5">
                  <c:v>549</c:v>
                </c:pt>
                <c:pt idx="6">
                  <c:v>663</c:v>
                </c:pt>
                <c:pt idx="7">
                  <c:v>836</c:v>
                </c:pt>
                <c:pt idx="8">
                  <c:v>901</c:v>
                </c:pt>
                <c:pt idx="9">
                  <c:v>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AD-469D-A264-A9F71D4D3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29468168"/>
        <c:axId val="629468496"/>
      </c:barChart>
      <c:catAx>
        <c:axId val="62946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468496"/>
        <c:crosses val="autoZero"/>
        <c:auto val="1"/>
        <c:lblAlgn val="ctr"/>
        <c:lblOffset val="100"/>
        <c:noMultiLvlLbl val="0"/>
      </c:catAx>
      <c:valAx>
        <c:axId val="629468496"/>
        <c:scaling>
          <c:orientation val="minMax"/>
          <c:max val="1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Number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of individuals with EHCPs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9.3160879629629635E-3"/>
              <c:y val="0.141810288065843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468168"/>
        <c:crosses val="autoZero"/>
        <c:crossBetween val="between"/>
        <c:majorUnit val="2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428888888888888"/>
          <c:y val="3.283521303258146E-2"/>
          <c:w val="0.47795972222222222"/>
          <c:h val="7.34362139917695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14965277777777"/>
          <c:y val="3.3011695906432749E-2"/>
          <c:w val="0.87289456018518519"/>
          <c:h val="0.80413951545530482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Projections!$C$48</c:f>
              <c:strCache>
                <c:ptCount val="1"/>
                <c:pt idx="0">
                  <c:v>Projection (low)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Projections!$A$49:$A$58</c:f>
              <c:strCache>
                <c:ptCount val="10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  <c:pt idx="5">
                  <c:v>2020/21</c:v>
                </c:pt>
                <c:pt idx="6">
                  <c:v>2021/22</c:v>
                </c:pt>
                <c:pt idx="7">
                  <c:v>2022/23</c:v>
                </c:pt>
                <c:pt idx="8">
                  <c:v>2023/24</c:v>
                </c:pt>
                <c:pt idx="9">
                  <c:v>2024/25</c:v>
                </c:pt>
              </c:strCache>
            </c:strRef>
          </c:cat>
          <c:val>
            <c:numRef>
              <c:f>Projections!$C$49:$C$58</c:f>
              <c:numCache>
                <c:formatCode>General</c:formatCode>
                <c:ptCount val="10"/>
                <c:pt idx="5" formatCode="#,##0">
                  <c:v>891.93661765532852</c:v>
                </c:pt>
                <c:pt idx="6" formatCode="#,##0">
                  <c:v>901.3324423446727</c:v>
                </c:pt>
                <c:pt idx="7" formatCode="#,##0">
                  <c:v>909.49483215185433</c:v>
                </c:pt>
                <c:pt idx="8" formatCode="#,##0">
                  <c:v>914.93037912671173</c:v>
                </c:pt>
                <c:pt idx="9" formatCode="#,##0">
                  <c:v>918.21962562785154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87-4604-8875-D1827FE4F6E4}"/>
            </c:ext>
          </c:extLst>
        </c:ser>
        <c:ser>
          <c:idx val="2"/>
          <c:order val="1"/>
          <c:tx>
            <c:strRef>
              <c:f>Projections!$D$48</c:f>
              <c:strCache>
                <c:ptCount val="1"/>
                <c:pt idx="0">
                  <c:v>Projection (high)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4.8807870370359591E-4"/>
                  <c:y val="-5.586967418546370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930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87-4604-8875-D1827FE4F6E4}"/>
                </c:ext>
              </c:extLst>
            </c:dLbl>
            <c:dLbl>
              <c:idx val="6"/>
              <c:layout>
                <c:manualLayout>
                  <c:x val="0"/>
                  <c:y val="-6.25873014771694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977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87-4604-8875-D1827FE4F6E4}"/>
                </c:ext>
              </c:extLst>
            </c:dLbl>
            <c:dLbl>
              <c:idx val="7"/>
              <c:layout>
                <c:manualLayout>
                  <c:x val="0"/>
                  <c:y val="-8.43402255639097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1,025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87-4604-8875-D1827FE4F6E4}"/>
                </c:ext>
              </c:extLst>
            </c:dLbl>
            <c:dLbl>
              <c:idx val="8"/>
              <c:layout>
                <c:manualLayout>
                  <c:x val="-1.0779196465456927E-16"/>
                  <c:y val="-9.633897243107769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1,070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87-4604-8875-D1827FE4F6E4}"/>
                </c:ext>
              </c:extLst>
            </c:dLbl>
            <c:dLbl>
              <c:idx val="9"/>
              <c:layout>
                <c:manualLayout>
                  <c:x val="-1.9607638888889966E-3"/>
                  <c:y val="-0.1008558897243107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1,115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87-4604-8875-D1827FE4F6E4}"/>
                </c:ext>
              </c:extLst>
            </c:dLbl>
            <c:dLbl>
              <c:idx val="10"/>
              <c:layout>
                <c:manualLayout>
                  <c:x val="0"/>
                  <c:y val="-6.630735393090815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1,005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87-4604-8875-D1827FE4F6E4}"/>
                </c:ext>
              </c:extLst>
            </c:dLbl>
            <c:dLbl>
              <c:idx val="11"/>
              <c:layout>
                <c:manualLayout>
                  <c:x val="0"/>
                  <c:y val="-7.77747222222222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1,057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87-4604-8875-D1827FE4F6E4}"/>
                </c:ext>
              </c:extLst>
            </c:dLbl>
            <c:dLbl>
              <c:idx val="12"/>
              <c:layout>
                <c:manualLayout>
                  <c:x val="0"/>
                  <c:y val="-8.52711111111111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1,099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87-4604-8875-D1827FE4F6E4}"/>
                </c:ext>
              </c:extLst>
            </c:dLbl>
            <c:dLbl>
              <c:idx val="13"/>
              <c:layout>
                <c:manualLayout>
                  <c:x val="1.4379307370748454E-16"/>
                  <c:y val="-8.463500000000001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1,145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87-4604-8875-D1827FE4F6E4}"/>
                </c:ext>
              </c:extLst>
            </c:dLbl>
            <c:dLbl>
              <c:idx val="14"/>
              <c:layout>
                <c:manualLayout>
                  <c:x val="-1.4379307370748454E-16"/>
                  <c:y val="-9.79197222222222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1,178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87-4604-8875-D1827FE4F6E4}"/>
                </c:ext>
              </c:extLst>
            </c:dLbl>
            <c:dLbl>
              <c:idx val="15"/>
              <c:layout>
                <c:manualLayout>
                  <c:x val="0"/>
                  <c:y val="-0.1076411111111111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1,212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87-4604-8875-D1827FE4F6E4}"/>
                </c:ext>
              </c:extLst>
            </c:dLbl>
            <c:dLbl>
              <c:idx val="16"/>
              <c:layout>
                <c:manualLayout>
                  <c:x val="0"/>
                  <c:y val="-0.1172536111111111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1,244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87-4604-8875-D1827FE4F6E4}"/>
                </c:ext>
              </c:extLst>
            </c:dLbl>
            <c:dLbl>
              <c:idx val="17"/>
              <c:layout>
                <c:manualLayout>
                  <c:x val="0"/>
                  <c:y val="-0.12315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1,275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87-4604-8875-D1827FE4F6E4}"/>
                </c:ext>
              </c:extLst>
            </c:dLbl>
            <c:dLbl>
              <c:idx val="18"/>
              <c:layout>
                <c:manualLayout>
                  <c:x val="-1.9608372929639031E-3"/>
                  <c:y val="-0.1357283333333333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1,297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87-4604-8875-D1827FE4F6E4}"/>
                </c:ext>
              </c:extLst>
            </c:dLbl>
            <c:dLbl>
              <c:idx val="19"/>
              <c:layout>
                <c:manualLayout>
                  <c:x val="0"/>
                  <c:y val="-0.1413761111111111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1,324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87-4604-8875-D1827FE4F6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Projections!$A$49:$A$58</c:f>
              <c:strCache>
                <c:ptCount val="10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  <c:pt idx="5">
                  <c:v>2020/21</c:v>
                </c:pt>
                <c:pt idx="6">
                  <c:v>2021/22</c:v>
                </c:pt>
                <c:pt idx="7">
                  <c:v>2022/23</c:v>
                </c:pt>
                <c:pt idx="8">
                  <c:v>2023/24</c:v>
                </c:pt>
                <c:pt idx="9">
                  <c:v>2024/25</c:v>
                </c:pt>
              </c:strCache>
            </c:strRef>
          </c:cat>
          <c:val>
            <c:numRef>
              <c:f>Projections!$D$49:$D$58</c:f>
              <c:numCache>
                <c:formatCode>General</c:formatCode>
                <c:ptCount val="10"/>
                <c:pt idx="5" formatCode="#,##0">
                  <c:v>37.869732326621261</c:v>
                </c:pt>
                <c:pt idx="6" formatCode="#,##0">
                  <c:v>75.869465015990613</c:v>
                </c:pt>
                <c:pt idx="7" formatCode="#,##0">
                  <c:v>115.73916548089505</c:v>
                </c:pt>
                <c:pt idx="8" formatCode="#,##0">
                  <c:v>155.02061487996514</c:v>
                </c:pt>
                <c:pt idx="9" formatCode="#,##0">
                  <c:v>196.55016753590382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E87-4604-8875-D1827FE4F6E4}"/>
            </c:ext>
          </c:extLst>
        </c:ser>
        <c:ser>
          <c:idx val="0"/>
          <c:order val="2"/>
          <c:tx>
            <c:strRef>
              <c:f>Projections!$B$48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Projections!$A$49:$A$58</c:f>
              <c:strCache>
                <c:ptCount val="10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  <c:pt idx="5">
                  <c:v>2020/21</c:v>
                </c:pt>
                <c:pt idx="6">
                  <c:v>2021/22</c:v>
                </c:pt>
                <c:pt idx="7">
                  <c:v>2022/23</c:v>
                </c:pt>
                <c:pt idx="8">
                  <c:v>2023/24</c:v>
                </c:pt>
                <c:pt idx="9">
                  <c:v>2024/25</c:v>
                </c:pt>
              </c:strCache>
            </c:strRef>
          </c:cat>
          <c:val>
            <c:numRef>
              <c:f>Projections!$B$49:$B$58</c:f>
              <c:numCache>
                <c:formatCode>#,##0</c:formatCode>
                <c:ptCount val="10"/>
                <c:pt idx="0">
                  <c:v>676</c:v>
                </c:pt>
                <c:pt idx="1">
                  <c:v>707</c:v>
                </c:pt>
                <c:pt idx="2">
                  <c:v>763</c:v>
                </c:pt>
                <c:pt idx="3">
                  <c:v>840</c:v>
                </c:pt>
                <c:pt idx="4">
                  <c:v>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E87-4604-8875-D1827FE4F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29468168"/>
        <c:axId val="629468496"/>
      </c:barChart>
      <c:catAx>
        <c:axId val="62946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468496"/>
        <c:crosses val="autoZero"/>
        <c:auto val="1"/>
        <c:lblAlgn val="ctr"/>
        <c:lblOffset val="100"/>
        <c:noMultiLvlLbl val="0"/>
      </c:catAx>
      <c:valAx>
        <c:axId val="629468496"/>
        <c:scaling>
          <c:orientation val="minMax"/>
          <c:max val="1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Number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of pupils with EHCPs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6.3762731481481483E-3"/>
              <c:y val="0.167941938178780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468168"/>
        <c:crosses val="autoZero"/>
        <c:crossBetween val="between"/>
        <c:majorUnit val="25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595937500000001"/>
          <c:y val="4.0332289055973268E-2"/>
          <c:w val="0.47906550925925923"/>
          <c:h val="7.36197936542077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78858024691358"/>
          <c:y val="2.7706766917293232E-2"/>
          <c:w val="0.85525570987654309"/>
          <c:h val="0.7617000835421887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Projections!$C$28</c:f>
              <c:strCache>
                <c:ptCount val="1"/>
                <c:pt idx="0">
                  <c:v>Projection (low)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Projections!$A$29:$A$38</c:f>
              <c:strCache>
                <c:ptCount val="10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  <c:pt idx="5">
                  <c:v>2020/21</c:v>
                </c:pt>
                <c:pt idx="6">
                  <c:v>2021/22</c:v>
                </c:pt>
                <c:pt idx="7">
                  <c:v>2022/23</c:v>
                </c:pt>
                <c:pt idx="8">
                  <c:v>2023/24</c:v>
                </c:pt>
                <c:pt idx="9">
                  <c:v>2024/25</c:v>
                </c:pt>
              </c:strCache>
            </c:strRef>
          </c:cat>
          <c:val>
            <c:numRef>
              <c:f>Projections!$C$29:$C$38</c:f>
              <c:numCache>
                <c:formatCode>General</c:formatCode>
                <c:ptCount val="10"/>
                <c:pt idx="5" formatCode="#,##0">
                  <c:v>3616.4787327842555</c:v>
                </c:pt>
                <c:pt idx="6" formatCode="#,##0">
                  <c:v>3613.8414582396608</c:v>
                </c:pt>
                <c:pt idx="7" formatCode="#,##0">
                  <c:v>3605.3680412340009</c:v>
                </c:pt>
                <c:pt idx="8" formatCode="#,##0">
                  <c:v>3575.8584517588206</c:v>
                </c:pt>
                <c:pt idx="9" formatCode="#,##0">
                  <c:v>3528.4840835729465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7-4D8D-8626-5BC82F464CF7}"/>
            </c:ext>
          </c:extLst>
        </c:ser>
        <c:ser>
          <c:idx val="2"/>
          <c:order val="1"/>
          <c:tx>
            <c:strRef>
              <c:f>Projections!$D$28</c:f>
              <c:strCache>
                <c:ptCount val="1"/>
                <c:pt idx="0">
                  <c:v>Projection (high)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5"/>
              <c:layout>
                <c:manualLayout>
                  <c:x val="-2.4517361111112191E-3"/>
                  <c:y val="-5.8522138680033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3,649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17-4D8D-8626-5BC82F464CF7}"/>
                </c:ext>
              </c:extLst>
            </c:dLbl>
            <c:dLbl>
              <c:idx val="6"/>
              <c:layout>
                <c:manualLayout>
                  <c:x val="0"/>
                  <c:y val="-6.258730147716945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3,678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17-4D8D-8626-5BC82F464CF7}"/>
                </c:ext>
              </c:extLst>
            </c:dLbl>
            <c:dLbl>
              <c:idx val="7"/>
              <c:layout>
                <c:manualLayout>
                  <c:x val="-1.4699074074074074E-3"/>
                  <c:y val="-6.05039682539682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3,702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17-4D8D-8626-5BC82F464CF7}"/>
                </c:ext>
              </c:extLst>
            </c:dLbl>
            <c:dLbl>
              <c:idx val="8"/>
              <c:layout>
                <c:manualLayout>
                  <c:x val="0"/>
                  <c:y val="-6.72334815822157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3,704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17-4D8D-8626-5BC82F464CF7}"/>
                </c:ext>
              </c:extLst>
            </c:dLbl>
            <c:dLbl>
              <c:idx val="9"/>
              <c:layout>
                <c:manualLayout>
                  <c:x val="-4.9097222222243783E-4"/>
                  <c:y val="-7.178634085213032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3,695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17-4D8D-8626-5BC82F464CF7}"/>
                </c:ext>
              </c:extLst>
            </c:dLbl>
            <c:dLbl>
              <c:idx val="10"/>
              <c:layout>
                <c:manualLayout>
                  <c:x val="0"/>
                  <c:y val="-6.630735393090815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1,005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17-4D8D-8626-5BC82F464CF7}"/>
                </c:ext>
              </c:extLst>
            </c:dLbl>
            <c:dLbl>
              <c:idx val="11"/>
              <c:layout>
                <c:manualLayout>
                  <c:x val="0"/>
                  <c:y val="-7.77747222222222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1,057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17-4D8D-8626-5BC82F464CF7}"/>
                </c:ext>
              </c:extLst>
            </c:dLbl>
            <c:dLbl>
              <c:idx val="12"/>
              <c:layout>
                <c:manualLayout>
                  <c:x val="0"/>
                  <c:y val="-8.52711111111111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1,099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17-4D8D-8626-5BC82F464CF7}"/>
                </c:ext>
              </c:extLst>
            </c:dLbl>
            <c:dLbl>
              <c:idx val="13"/>
              <c:layout>
                <c:manualLayout>
                  <c:x val="1.4379307370748454E-16"/>
                  <c:y val="-8.463500000000001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1,145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17-4D8D-8626-5BC82F464CF7}"/>
                </c:ext>
              </c:extLst>
            </c:dLbl>
            <c:dLbl>
              <c:idx val="14"/>
              <c:layout>
                <c:manualLayout>
                  <c:x val="-1.4379307370748454E-16"/>
                  <c:y val="-9.79197222222222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1,178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917-4D8D-8626-5BC82F464CF7}"/>
                </c:ext>
              </c:extLst>
            </c:dLbl>
            <c:dLbl>
              <c:idx val="15"/>
              <c:layout>
                <c:manualLayout>
                  <c:x val="0"/>
                  <c:y val="-0.1076411111111111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1,212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917-4D8D-8626-5BC82F464CF7}"/>
                </c:ext>
              </c:extLst>
            </c:dLbl>
            <c:dLbl>
              <c:idx val="16"/>
              <c:layout>
                <c:manualLayout>
                  <c:x val="0"/>
                  <c:y val="-0.1172536111111111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1,244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917-4D8D-8626-5BC82F464CF7}"/>
                </c:ext>
              </c:extLst>
            </c:dLbl>
            <c:dLbl>
              <c:idx val="17"/>
              <c:layout>
                <c:manualLayout>
                  <c:x val="0"/>
                  <c:y val="-0.12315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1,275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917-4D8D-8626-5BC82F464CF7}"/>
                </c:ext>
              </c:extLst>
            </c:dLbl>
            <c:dLbl>
              <c:idx val="18"/>
              <c:layout>
                <c:manualLayout>
                  <c:x val="-1.9608372929639031E-3"/>
                  <c:y val="-0.1357283333333333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1,297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917-4D8D-8626-5BC82F464CF7}"/>
                </c:ext>
              </c:extLst>
            </c:dLbl>
            <c:dLbl>
              <c:idx val="19"/>
              <c:layout>
                <c:manualLayout>
                  <c:x val="0"/>
                  <c:y val="-0.1413761111111111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1,324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917-4D8D-8626-5BC82F464C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Projections!$A$29:$A$38</c:f>
              <c:strCache>
                <c:ptCount val="10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  <c:pt idx="5">
                  <c:v>2020/21</c:v>
                </c:pt>
                <c:pt idx="6">
                  <c:v>2021/22</c:v>
                </c:pt>
                <c:pt idx="7">
                  <c:v>2022/23</c:v>
                </c:pt>
                <c:pt idx="8">
                  <c:v>2023/24</c:v>
                </c:pt>
                <c:pt idx="9">
                  <c:v>2024/25</c:v>
                </c:pt>
              </c:strCache>
            </c:strRef>
          </c:cat>
          <c:val>
            <c:numRef>
              <c:f>Projections!$D$29:$D$38</c:f>
              <c:numCache>
                <c:formatCode>General</c:formatCode>
                <c:ptCount val="10"/>
                <c:pt idx="5" formatCode="#,##0">
                  <c:v>32.849618573200587</c:v>
                </c:pt>
                <c:pt idx="6" formatCode="#,##0">
                  <c:v>64.348038014376925</c:v>
                </c:pt>
                <c:pt idx="7" formatCode="#,##0">
                  <c:v>96.729694982850106</c:v>
                </c:pt>
                <c:pt idx="8" formatCode="#,##0">
                  <c:v>128.38707828060387</c:v>
                </c:pt>
                <c:pt idx="9" formatCode="#,##0">
                  <c:v>166.6024287954242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917-4D8D-8626-5BC82F464CF7}"/>
            </c:ext>
          </c:extLst>
        </c:ser>
        <c:ser>
          <c:idx val="0"/>
          <c:order val="2"/>
          <c:tx>
            <c:strRef>
              <c:f>Projections!$B$28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Projections!$A$29:$A$38</c:f>
              <c:strCache>
                <c:ptCount val="10"/>
                <c:pt idx="0">
                  <c:v>2015/16</c:v>
                </c:pt>
                <c:pt idx="1">
                  <c:v>2016/17</c:v>
                </c:pt>
                <c:pt idx="2">
                  <c:v>2017/18</c:v>
                </c:pt>
                <c:pt idx="3">
                  <c:v>2018/19</c:v>
                </c:pt>
                <c:pt idx="4">
                  <c:v>2019/20</c:v>
                </c:pt>
                <c:pt idx="5">
                  <c:v>2020/21</c:v>
                </c:pt>
                <c:pt idx="6">
                  <c:v>2021/22</c:v>
                </c:pt>
                <c:pt idx="7">
                  <c:v>2022/23</c:v>
                </c:pt>
                <c:pt idx="8">
                  <c:v>2023/24</c:v>
                </c:pt>
                <c:pt idx="9">
                  <c:v>2024/25</c:v>
                </c:pt>
              </c:strCache>
            </c:strRef>
          </c:cat>
          <c:val>
            <c:numRef>
              <c:f>Projections!$B$29:$B$38</c:f>
              <c:numCache>
                <c:formatCode>#,##0</c:formatCode>
                <c:ptCount val="10"/>
                <c:pt idx="0">
                  <c:v>3474</c:v>
                </c:pt>
                <c:pt idx="1">
                  <c:v>3499</c:v>
                </c:pt>
                <c:pt idx="2">
                  <c:v>3313</c:v>
                </c:pt>
                <c:pt idx="3">
                  <c:v>3491</c:v>
                </c:pt>
                <c:pt idx="4">
                  <c:v>3586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917-4D8D-8626-5BC82F464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29468168"/>
        <c:axId val="629468496"/>
      </c:barChart>
      <c:catAx>
        <c:axId val="62946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468496"/>
        <c:crosses val="autoZero"/>
        <c:auto val="1"/>
        <c:lblAlgn val="ctr"/>
        <c:lblOffset val="100"/>
        <c:noMultiLvlLbl val="0"/>
      </c:catAx>
      <c:valAx>
        <c:axId val="629468496"/>
        <c:scaling>
          <c:orientation val="minMax"/>
          <c:max val="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Number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of pupils receiving SEN support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6.3762731481481483E-3"/>
              <c:y val="5.388596491228070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468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2457824074074071"/>
          <c:y val="3.1538429406850456E-2"/>
          <c:w val="0.45407708333333335"/>
          <c:h val="5.9521116792828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53592230761214"/>
          <c:y val="4.0636111111111102E-2"/>
          <c:w val="0.86917864848903592"/>
          <c:h val="0.86441944444444452"/>
        </c:manualLayout>
      </c:layout>
      <c:lineChart>
        <c:grouping val="standard"/>
        <c:varyColors val="0"/>
        <c:ser>
          <c:idx val="0"/>
          <c:order val="0"/>
          <c:tx>
            <c:strRef>
              <c:f>'SEN2'!$B$89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EF-421A-8A3D-8F05F0CB2E5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EF-421A-8A3D-8F05F0CB2E5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EF-421A-8A3D-8F05F0CB2E57}"/>
                </c:ext>
              </c:extLst>
            </c:dLbl>
            <c:dLbl>
              <c:idx val="4"/>
              <c:layout>
                <c:manualLayout>
                  <c:x val="-4.1028515378688478E-3"/>
                  <c:y val="5.979706664783294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EF-421A-8A3D-8F05F0CB2E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'SEN2'!$D$80:$H$80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'SEN2'!$D$89:$H$89</c:f>
              <c:numCache>
                <c:formatCode>0.0</c:formatCode>
                <c:ptCount val="5"/>
                <c:pt idx="0">
                  <c:v>97.087378640776706</c:v>
                </c:pt>
                <c:pt idx="1">
                  <c:v>48.412698412698411</c:v>
                </c:pt>
                <c:pt idx="2">
                  <c:v>44.134078212290504</c:v>
                </c:pt>
                <c:pt idx="3">
                  <c:v>79.289940828402365</c:v>
                </c:pt>
                <c:pt idx="4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6EF-421A-8A3D-8F05F0CB2E57}"/>
            </c:ext>
          </c:extLst>
        </c:ser>
        <c:ser>
          <c:idx val="1"/>
          <c:order val="1"/>
          <c:tx>
            <c:strRef>
              <c:f>'SEN2'!$B$90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EF-421A-8A3D-8F05F0CB2E5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EF-421A-8A3D-8F05F0CB2E5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EF-421A-8A3D-8F05F0CB2E57}"/>
                </c:ext>
              </c:extLst>
            </c:dLbl>
            <c:dLbl>
              <c:idx val="4"/>
              <c:layout>
                <c:manualLayout>
                  <c:x val="-9.8865768311575081E-4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EF-421A-8A3D-8F05F0CB2E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'SEN2'!$D$80:$H$80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'SEN2'!$D$90:$H$90</c:f>
              <c:numCache>
                <c:formatCode>0.0</c:formatCode>
                <c:ptCount val="5"/>
                <c:pt idx="0">
                  <c:v>61.835748792270529</c:v>
                </c:pt>
                <c:pt idx="1">
                  <c:v>47.284345047923324</c:v>
                </c:pt>
                <c:pt idx="2">
                  <c:v>69.525801952580196</c:v>
                </c:pt>
                <c:pt idx="3">
                  <c:v>67.051153460381144</c:v>
                </c:pt>
                <c:pt idx="4">
                  <c:v>53.496821071752954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6EF-421A-8A3D-8F05F0CB2E57}"/>
            </c:ext>
          </c:extLst>
        </c:ser>
        <c:ser>
          <c:idx val="2"/>
          <c:order val="2"/>
          <c:tx>
            <c:strRef>
              <c:f>'SEN2'!$B$91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EF-421A-8A3D-8F05F0CB2E5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6EF-421A-8A3D-8F05F0CB2E5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6EF-421A-8A3D-8F05F0CB2E57}"/>
                </c:ext>
              </c:extLst>
            </c:dLbl>
            <c:dLbl>
              <c:idx val="4"/>
              <c:layout>
                <c:manualLayout>
                  <c:x val="-9.8865768311575081E-4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6EF-421A-8A3D-8F05F0CB2E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'SEN2'!$D$80:$H$80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'SEN2'!$D$91:$H$91</c:f>
              <c:numCache>
                <c:formatCode>0.0</c:formatCode>
                <c:ptCount val="5"/>
                <c:pt idx="0">
                  <c:v>65.826538176426979</c:v>
                </c:pt>
                <c:pt idx="1">
                  <c:v>73.367152821813576</c:v>
                </c:pt>
                <c:pt idx="2">
                  <c:v>78.848560700876092</c:v>
                </c:pt>
                <c:pt idx="3">
                  <c:v>81.707908782144585</c:v>
                </c:pt>
                <c:pt idx="4">
                  <c:v>69.785338193600637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6EF-421A-8A3D-8F05F0CB2E57}"/>
            </c:ext>
          </c:extLst>
        </c:ser>
        <c:ser>
          <c:idx val="3"/>
          <c:order val="3"/>
          <c:tx>
            <c:strRef>
              <c:f>'SEN2'!$B$92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4822453703703709E-2"/>
                  <c:y val="1.7386752136752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6EF-421A-8A3D-8F05F0CB2E5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6EF-421A-8A3D-8F05F0CB2E5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6EF-421A-8A3D-8F05F0CB2E5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6EF-421A-8A3D-8F05F0CB2E57}"/>
                </c:ext>
              </c:extLst>
            </c:dLbl>
            <c:dLbl>
              <c:idx val="4"/>
              <c:layout>
                <c:manualLayout>
                  <c:x val="-9.8865768311575081E-4"/>
                  <c:y val="-2.989853332391647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6EF-421A-8A3D-8F05F0CB2E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'SEN2'!$D$80:$H$80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'SEN2'!$D$92:$H$92</c:f>
              <c:numCache>
                <c:formatCode>0.0</c:formatCode>
                <c:ptCount val="5"/>
                <c:pt idx="0">
                  <c:v>59.227881493506494</c:v>
                </c:pt>
                <c:pt idx="1">
                  <c:v>58.625816042919013</c:v>
                </c:pt>
                <c:pt idx="2">
                  <c:v>64.860225600784688</c:v>
                </c:pt>
                <c:pt idx="3">
                  <c:v>60.053162033447784</c:v>
                </c:pt>
                <c:pt idx="4">
                  <c:v>60.370766776388862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26EF-421A-8A3D-8F05F0CB2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428464"/>
        <c:axId val="513424200"/>
      </c:lineChart>
      <c:catAx>
        <c:axId val="51342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424200"/>
        <c:crosses val="autoZero"/>
        <c:auto val="1"/>
        <c:lblAlgn val="ctr"/>
        <c:lblOffset val="100"/>
        <c:noMultiLvlLbl val="0"/>
      </c:catAx>
      <c:valAx>
        <c:axId val="5134242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</a:t>
                </a:r>
                <a:r>
                  <a:rPr lang="en-GB" sz="1400" b="1" baseline="0">
                    <a:solidFill>
                      <a:sysClr val="windowText" lastClr="000000"/>
                    </a:solidFill>
                  </a:rPr>
                  <a:t> of new EHCPs issued within 20 weeks</a:t>
                </a:r>
                <a:endParaRPr lang="en-GB" sz="14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4284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350729166666671"/>
          <c:y val="0.56216623931623932"/>
          <c:w val="0.26474228730236576"/>
          <c:h val="0.164988111213127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76102102496209E-2"/>
          <c:y val="2.9489094650205761E-2"/>
          <c:w val="0.90462394769041932"/>
          <c:h val="0.87595905349794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'Census Analysis'!$B$23</c:f>
              <c:strCache>
                <c:ptCount val="1"/>
                <c:pt idx="0">
                  <c:v>South Tyneside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EHCP</c:v>
              </c:pt>
              <c:pt idx="1">
                <c:v> SEN support</c:v>
              </c:pt>
              <c:pt idx="2">
                <c:v> Any SEND</c:v>
              </c:pt>
            </c:strLit>
          </c:cat>
          <c:val>
            <c:numRef>
              <c:f>('Census Analysis'!$H$23,'Census Analysis'!$H$19,'Census Analysis'!$H$27)</c:f>
              <c:numCache>
                <c:formatCode>#,##0.0</c:formatCode>
                <c:ptCount val="3"/>
                <c:pt idx="0">
                  <c:v>4.125492976470067</c:v>
                </c:pt>
                <c:pt idx="1">
                  <c:v>16.572871892586523</c:v>
                </c:pt>
                <c:pt idx="2">
                  <c:v>20.698364869056586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20-40FC-B750-526C4AA12229}"/>
            </c:ext>
          </c:extLst>
        </c:ser>
        <c:ser>
          <c:idx val="1"/>
          <c:order val="1"/>
          <c:tx>
            <c:strRef>
              <c:f>'Census Analysis'!$B$24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EHCP</c:v>
              </c:pt>
              <c:pt idx="1">
                <c:v> SEN support</c:v>
              </c:pt>
              <c:pt idx="2">
                <c:v> Any SEND</c:v>
              </c:pt>
            </c:strLit>
          </c:cat>
          <c:val>
            <c:numRef>
              <c:f>('Census Analysis'!$H$24,'Census Analysis'!$H$20,'Census Analysis'!$H$28)</c:f>
              <c:numCache>
                <c:formatCode>#,##0.0</c:formatCode>
                <c:ptCount val="3"/>
                <c:pt idx="0">
                  <c:v>3.4447513145834336</c:v>
                </c:pt>
                <c:pt idx="1">
                  <c:v>14.197802595397752</c:v>
                </c:pt>
                <c:pt idx="2">
                  <c:v>17.642553909981185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20-40FC-B750-526C4AA12229}"/>
            </c:ext>
          </c:extLst>
        </c:ser>
        <c:ser>
          <c:idx val="2"/>
          <c:order val="2"/>
          <c:tx>
            <c:strRef>
              <c:f>'Census Analysis'!$B$25</c:f>
              <c:strCache>
                <c:ptCount val="1"/>
                <c:pt idx="0">
                  <c:v>North East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EHCP</c:v>
              </c:pt>
              <c:pt idx="1">
                <c:v> SEN support</c:v>
              </c:pt>
              <c:pt idx="2">
                <c:v> Any SEND</c:v>
              </c:pt>
            </c:strLit>
          </c:cat>
          <c:val>
            <c:numRef>
              <c:f>('Census Analysis'!$H$25,'Census Analysis'!$H$21,'Census Analysis'!$H$29)</c:f>
              <c:numCache>
                <c:formatCode>#,##0.0</c:formatCode>
                <c:ptCount val="3"/>
                <c:pt idx="0">
                  <c:v>3.5055764372419742</c:v>
                </c:pt>
                <c:pt idx="1">
                  <c:v>12.795859264279994</c:v>
                </c:pt>
                <c:pt idx="2">
                  <c:v>16.301435701521967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20-40FC-B750-526C4AA12229}"/>
            </c:ext>
          </c:extLst>
        </c:ser>
        <c:ser>
          <c:idx val="3"/>
          <c:order val="3"/>
          <c:tx>
            <c:strRef>
              <c:f>'Census Analysis'!$B$26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3"/>
              <c:pt idx="0">
                <c:v>EHCP</c:v>
              </c:pt>
              <c:pt idx="1">
                <c:v> SEN support</c:v>
              </c:pt>
              <c:pt idx="2">
                <c:v> Any SEND</c:v>
              </c:pt>
            </c:strLit>
          </c:cat>
          <c:val>
            <c:numRef>
              <c:f>('Census Analysis'!$H$26,'Census Analysis'!$H$22,'Census Analysis'!$H$30)</c:f>
              <c:numCache>
                <c:formatCode>#,##0.0</c:formatCode>
                <c:ptCount val="3"/>
                <c:pt idx="0">
                  <c:v>3.3154843822146383</c:v>
                </c:pt>
                <c:pt idx="1">
                  <c:v>12.136761846699988</c:v>
                </c:pt>
                <c:pt idx="2">
                  <c:v>15.452246228914627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20-40FC-B750-526C4AA122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3733600"/>
        <c:axId val="453735568"/>
      </c:barChart>
      <c:catAx>
        <c:axId val="45373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735568"/>
        <c:crosses val="autoZero"/>
        <c:auto val="1"/>
        <c:lblAlgn val="ctr"/>
        <c:lblOffset val="100"/>
        <c:noMultiLvlLbl val="0"/>
      </c:catAx>
      <c:valAx>
        <c:axId val="45373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</a:p>
            </c:rich>
          </c:tx>
          <c:layout>
            <c:manualLayout>
              <c:xMode val="edge"/>
              <c:yMode val="edge"/>
              <c:x val="8.0543981481481482E-4"/>
              <c:y val="0.367898971193415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7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7245601851851864E-2"/>
          <c:y val="2.6950617283950609E-2"/>
          <c:w val="0.22361063696678071"/>
          <c:h val="0.17259094650205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176736111111117E-2"/>
          <c:y val="3.4126954732510283E-2"/>
          <c:w val="0.90565416666666665"/>
          <c:h val="0.85226460905349799"/>
        </c:manualLayout>
      </c:layout>
      <c:lineChart>
        <c:grouping val="standard"/>
        <c:varyColors val="0"/>
        <c:ser>
          <c:idx val="0"/>
          <c:order val="0"/>
          <c:tx>
            <c:strRef>
              <c:f>'Census Analysis'!$B$19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EC-4BDC-9F08-12AC7C8B8EA6}"/>
                </c:ext>
              </c:extLst>
            </c:dLbl>
            <c:dLbl>
              <c:idx val="5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EC-4BDC-9F08-12AC7C8B8E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'Census Analysis'!$C$2:$H$2</c:f>
              <c:strCache>
                <c:ptCount val="6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  <c:pt idx="5">
                  <c:v>2019/20</c:v>
                </c:pt>
              </c:strCache>
            </c:strRef>
          </c:cat>
          <c:val>
            <c:numRef>
              <c:f>'Census Analysis'!$C$19:$H$19</c:f>
              <c:numCache>
                <c:formatCode>#,##0.0</c:formatCode>
                <c:ptCount val="6"/>
                <c:pt idx="0">
                  <c:v>17.155967598445475</c:v>
                </c:pt>
                <c:pt idx="1">
                  <c:v>17.020197362353592</c:v>
                </c:pt>
                <c:pt idx="2">
                  <c:v>16.829434476493297</c:v>
                </c:pt>
                <c:pt idx="3">
                  <c:v>15.794713975380159</c:v>
                </c:pt>
                <c:pt idx="4">
                  <c:v>16.5178172724837</c:v>
                </c:pt>
                <c:pt idx="5">
                  <c:v>16.572871892586523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EC-4BDC-9F08-12AC7C8B8EA6}"/>
            </c:ext>
          </c:extLst>
        </c:ser>
        <c:ser>
          <c:idx val="1"/>
          <c:order val="1"/>
          <c:tx>
            <c:strRef>
              <c:f>'Census Analysis'!$B$20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EC-4BDC-9F08-12AC7C8B8EA6}"/>
                </c:ext>
              </c:extLst>
            </c:dLbl>
            <c:dLbl>
              <c:idx val="5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EC-4BDC-9F08-12AC7C8B8E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'Census Analysis'!$C$2:$H$2</c:f>
              <c:strCache>
                <c:ptCount val="6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  <c:pt idx="5">
                  <c:v>2019/20</c:v>
                </c:pt>
              </c:strCache>
            </c:strRef>
          </c:cat>
          <c:val>
            <c:numRef>
              <c:f>'Census Analysis'!$C$20:$H$20</c:f>
              <c:numCache>
                <c:formatCode>#,##0.0</c:formatCode>
                <c:ptCount val="6"/>
                <c:pt idx="0">
                  <c:v>14.967419559634997</c:v>
                </c:pt>
                <c:pt idx="1">
                  <c:v>14.140565460201646</c:v>
                </c:pt>
                <c:pt idx="2">
                  <c:v>13.953279730728893</c:v>
                </c:pt>
                <c:pt idx="3">
                  <c:v>14.08594292171542</c:v>
                </c:pt>
                <c:pt idx="4">
                  <c:v>14.165361871608168</c:v>
                </c:pt>
                <c:pt idx="5">
                  <c:v>14.197802595397752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EEC-4BDC-9F08-12AC7C8B8EA6}"/>
            </c:ext>
          </c:extLst>
        </c:ser>
        <c:ser>
          <c:idx val="2"/>
          <c:order val="2"/>
          <c:tx>
            <c:strRef>
              <c:f>'Census Analysis'!$B$21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411597222222222E-2"/>
                  <c:y val="4.43621399176954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867129629629621E-2"/>
                      <c:h val="3.94588477366255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6EEC-4BDC-9F08-12AC7C8B8EA6}"/>
                </c:ext>
              </c:extLst>
            </c:dLbl>
            <c:dLbl>
              <c:idx val="5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EC-4BDC-9F08-12AC7C8B8E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'Census Analysis'!$C$2:$H$2</c:f>
              <c:strCache>
                <c:ptCount val="6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  <c:pt idx="5">
                  <c:v>2019/20</c:v>
                </c:pt>
              </c:strCache>
            </c:strRef>
          </c:cat>
          <c:val>
            <c:numRef>
              <c:f>'Census Analysis'!$C$21:$H$21</c:f>
              <c:numCache>
                <c:formatCode>#,##0.0</c:formatCode>
                <c:ptCount val="6"/>
                <c:pt idx="0">
                  <c:v>13.980015489899825</c:v>
                </c:pt>
                <c:pt idx="1">
                  <c:v>12.521889438550032</c:v>
                </c:pt>
                <c:pt idx="2">
                  <c:v>12.401702042700807</c:v>
                </c:pt>
                <c:pt idx="3">
                  <c:v>12.37959293678442</c:v>
                </c:pt>
                <c:pt idx="4">
                  <c:v>12.555949457339777</c:v>
                </c:pt>
                <c:pt idx="5">
                  <c:v>12.795859264279994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EEC-4BDC-9F08-12AC7C8B8EA6}"/>
            </c:ext>
          </c:extLst>
        </c:ser>
        <c:ser>
          <c:idx val="3"/>
          <c:order val="3"/>
          <c:tx>
            <c:strRef>
              <c:f>'Census Analysis'!$B$22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EC-4BDC-9F08-12AC7C8B8EA6}"/>
                </c:ext>
              </c:extLst>
            </c:dLbl>
            <c:dLbl>
              <c:idx val="5"/>
              <c:layout>
                <c:manualLayout>
                  <c:x val="0"/>
                  <c:y val="1.40986768613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EC-4BDC-9F08-12AC7C8B8E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'Census Analysis'!$C$2:$H$2</c:f>
              <c:strCache>
                <c:ptCount val="6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  <c:pt idx="5">
                  <c:v>2019/20</c:v>
                </c:pt>
              </c:strCache>
            </c:strRef>
          </c:cat>
          <c:val>
            <c:numRef>
              <c:f>'Census Analysis'!$C$22:$H$22</c:f>
              <c:numCache>
                <c:formatCode>#,##0.0</c:formatCode>
                <c:ptCount val="6"/>
                <c:pt idx="0">
                  <c:v>12.624566803383161</c:v>
                </c:pt>
                <c:pt idx="1">
                  <c:v>11.58918586746484</c:v>
                </c:pt>
                <c:pt idx="2">
                  <c:v>11.559115846202825</c:v>
                </c:pt>
                <c:pt idx="3">
                  <c:v>11.706073589557896</c:v>
                </c:pt>
                <c:pt idx="4">
                  <c:v>11.873553525686708</c:v>
                </c:pt>
                <c:pt idx="5">
                  <c:v>12.136761846699988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EEC-4BDC-9F08-12AC7C8B8E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380824"/>
        <c:axId val="537383776"/>
      </c:lineChart>
      <c:catAx>
        <c:axId val="537380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Academic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83776"/>
        <c:crosses val="autoZero"/>
        <c:auto val="1"/>
        <c:lblAlgn val="ctr"/>
        <c:lblOffset val="100"/>
        <c:noMultiLvlLbl val="0"/>
      </c:catAx>
      <c:valAx>
        <c:axId val="53738377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</a:p>
            </c:rich>
          </c:tx>
          <c:layout>
            <c:manualLayout>
              <c:xMode val="edge"/>
              <c:yMode val="edge"/>
              <c:x val="5.1446759259259262E-4"/>
              <c:y val="0.360530872926639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8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2533101851851897E-2"/>
          <c:y val="3.3747736625514405E-2"/>
          <c:w val="0.26159889614343967"/>
          <c:h val="0.142601234567901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27199074074074E-2"/>
          <c:y val="3.4917078189300413E-2"/>
          <c:w val="0.91300370370370365"/>
          <c:h val="0.82534279835390933"/>
        </c:manualLayout>
      </c:layout>
      <c:lineChart>
        <c:grouping val="standard"/>
        <c:varyColors val="0"/>
        <c:ser>
          <c:idx val="0"/>
          <c:order val="0"/>
          <c:tx>
            <c:strRef>
              <c:f>'Census Analysis'!$B$23</c:f>
              <c:strCache>
                <c:ptCount val="1"/>
                <c:pt idx="0">
                  <c:v>South Tyneside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59-437F-B125-05738391E26B}"/>
                </c:ext>
              </c:extLst>
            </c:dLbl>
            <c:dLbl>
              <c:idx val="5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59-437F-B125-05738391E2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'Census Analysis'!$C$2:$H$2</c:f>
              <c:strCache>
                <c:ptCount val="6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  <c:pt idx="5">
                  <c:v>2019/20</c:v>
                </c:pt>
              </c:strCache>
            </c:strRef>
          </c:cat>
          <c:val>
            <c:numRef>
              <c:f>'Census Analysis'!$C$23:$H$23</c:f>
              <c:numCache>
                <c:formatCode>#,##0.0</c:formatCode>
                <c:ptCount val="6"/>
                <c:pt idx="0">
                  <c:v>3.2120616191412656</c:v>
                </c:pt>
                <c:pt idx="1">
                  <c:v>3.412339758369455</c:v>
                </c:pt>
                <c:pt idx="2">
                  <c:v>3.5021576198046787</c:v>
                </c:pt>
                <c:pt idx="3">
                  <c:v>3.7518102824040547</c:v>
                </c:pt>
                <c:pt idx="4">
                  <c:v>4.0144681611145847</c:v>
                </c:pt>
                <c:pt idx="5">
                  <c:v>4.125492976470067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59-437F-B125-05738391E26B}"/>
            </c:ext>
          </c:extLst>
        </c:ser>
        <c:ser>
          <c:idx val="1"/>
          <c:order val="1"/>
          <c:tx>
            <c:strRef>
              <c:f>'Census Analysis'!$B$24</c:f>
              <c:strCache>
                <c:ptCount val="1"/>
                <c:pt idx="0">
                  <c:v>Statistical neighbours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3334143518518534E-2"/>
                  <c:y val="1.6824485596707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59-437F-B125-05738391E26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59-437F-B125-05738391E26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59-437F-B125-05738391E26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59-437F-B125-05738391E26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59-437F-B125-05738391E26B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59-437F-B125-05738391E2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'Census Analysis'!$C$2:$H$2</c:f>
              <c:strCache>
                <c:ptCount val="6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  <c:pt idx="5">
                  <c:v>2019/20</c:v>
                </c:pt>
              </c:strCache>
            </c:strRef>
          </c:cat>
          <c:val>
            <c:numRef>
              <c:f>'Census Analysis'!$C$24:$H$24</c:f>
              <c:numCache>
                <c:formatCode>#,##0.0</c:formatCode>
                <c:ptCount val="6"/>
                <c:pt idx="0">
                  <c:v>2.5685326325564355</c:v>
                </c:pt>
                <c:pt idx="1">
                  <c:v>2.608975400107445</c:v>
                </c:pt>
                <c:pt idx="2">
                  <c:v>2.624960169284408</c:v>
                </c:pt>
                <c:pt idx="3">
                  <c:v>2.8087748496889375</c:v>
                </c:pt>
                <c:pt idx="4">
                  <c:v>3.1242114224039645</c:v>
                </c:pt>
                <c:pt idx="5">
                  <c:v>3.4447513145834336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559-437F-B125-05738391E26B}"/>
            </c:ext>
          </c:extLst>
        </c:ser>
        <c:ser>
          <c:idx val="2"/>
          <c:order val="2"/>
          <c:tx>
            <c:strRef>
              <c:f>'Census Analysis'!$B$25</c:f>
              <c:strCache>
                <c:ptCount val="1"/>
                <c:pt idx="0">
                  <c:v>North East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59-437F-B125-05738391E26B}"/>
                </c:ext>
              </c:extLst>
            </c:dLbl>
            <c:dLbl>
              <c:idx val="5"/>
              <c:layout>
                <c:manualLayout>
                  <c:x val="-1.4326633395298715E-16"/>
                  <c:y val="-2.4869915515022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59-437F-B125-05738391E2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'Census Analysis'!$C$2:$H$2</c:f>
              <c:strCache>
                <c:ptCount val="6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  <c:pt idx="5">
                  <c:v>2019/20</c:v>
                </c:pt>
              </c:strCache>
            </c:strRef>
          </c:cat>
          <c:val>
            <c:numRef>
              <c:f>'Census Analysis'!$C$25:$H$25</c:f>
              <c:numCache>
                <c:formatCode>#,##0.0</c:formatCode>
                <c:ptCount val="6"/>
                <c:pt idx="0">
                  <c:v>2.9428270336841837</c:v>
                </c:pt>
                <c:pt idx="1">
                  <c:v>2.9360112355316148</c:v>
                </c:pt>
                <c:pt idx="2">
                  <c:v>2.9855625850085477</c:v>
                </c:pt>
                <c:pt idx="3">
                  <c:v>3.0709415957117616</c:v>
                </c:pt>
                <c:pt idx="4">
                  <c:v>3.2661114632020913</c:v>
                </c:pt>
                <c:pt idx="5">
                  <c:v>3.5055764372419742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559-437F-B125-05738391E26B}"/>
            </c:ext>
          </c:extLst>
        </c:ser>
        <c:ser>
          <c:idx val="3"/>
          <c:order val="3"/>
          <c:tx>
            <c:strRef>
              <c:f>'Census Analysis'!$B$26</c:f>
              <c:strCache>
                <c:ptCount val="1"/>
                <c:pt idx="0">
                  <c:v>England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38100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3067245370370386E-2"/>
                  <c:y val="1.06584362139917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59-437F-B125-05738391E26B}"/>
                </c:ext>
              </c:extLst>
            </c:dLbl>
            <c:dLbl>
              <c:idx val="5"/>
              <c:layout>
                <c:manualLayout>
                  <c:x val="0"/>
                  <c:y val="1.4098676861379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59-437F-B125-05738391E2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'Census Analysis'!$C$2:$H$2</c:f>
              <c:strCache>
                <c:ptCount val="6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  <c:pt idx="5">
                  <c:v>2019/20</c:v>
                </c:pt>
              </c:strCache>
            </c:strRef>
          </c:cat>
          <c:val>
            <c:numRef>
              <c:f>'Census Analysis'!$C$26:$H$26</c:f>
              <c:numCache>
                <c:formatCode>#,##0.0</c:formatCode>
                <c:ptCount val="6"/>
                <c:pt idx="0">
                  <c:v>2.7987793048778622</c:v>
                </c:pt>
                <c:pt idx="1">
                  <c:v>2.7665739046724473</c:v>
                </c:pt>
                <c:pt idx="2">
                  <c:v>2.7936528443618007</c:v>
                </c:pt>
                <c:pt idx="3">
                  <c:v>2.904134561512647</c:v>
                </c:pt>
                <c:pt idx="4">
                  <c:v>3.0746809635107772</c:v>
                </c:pt>
                <c:pt idx="5">
                  <c:v>3.3154843822146383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559-437F-B125-05738391E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380824"/>
        <c:axId val="537383776"/>
      </c:lineChart>
      <c:catAx>
        <c:axId val="537380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Academic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83776"/>
        <c:crosses val="autoZero"/>
        <c:auto val="1"/>
        <c:lblAlgn val="ctr"/>
        <c:lblOffset val="100"/>
        <c:noMultiLvlLbl val="0"/>
      </c:catAx>
      <c:valAx>
        <c:axId val="53738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>
                    <a:solidFill>
                      <a:sysClr val="windowText" lastClr="000000"/>
                    </a:solidFill>
                  </a:rPr>
                  <a:t>% of pupils</a:t>
                </a:r>
              </a:p>
            </c:rich>
          </c:tx>
          <c:layout>
            <c:manualLayout>
              <c:xMode val="edge"/>
              <c:yMode val="edge"/>
              <c:x val="5.1446759259259262E-4"/>
              <c:y val="0.360530872926639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3808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6810069444444439E-2"/>
          <c:y val="2.7428833589556612E-2"/>
          <c:w val="0.246497953394436"/>
          <c:h val="0.1806446502057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760276061187381E-2"/>
          <c:y val="2.589483536373326E-2"/>
          <c:w val="0.90020897584850601"/>
          <c:h val="0.658054539398510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Trend!$B$20</c:f>
              <c:strCache>
                <c:ptCount val="1"/>
                <c:pt idx="0">
                  <c:v>EHCP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accent1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D6-47B8-BE96-0A55E1B884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Trend!$A$21:$A$32</c:f>
              <c:strCache>
                <c:ptCount val="12"/>
                <c:pt idx="0">
                  <c:v>Gateshead</c:v>
                </c:pt>
                <c:pt idx="1">
                  <c:v>Northumberland</c:v>
                </c:pt>
                <c:pt idx="2">
                  <c:v>Newcastle upon Tyne</c:v>
                </c:pt>
                <c:pt idx="3">
                  <c:v>Stockton-on-Tees</c:v>
                </c:pt>
                <c:pt idx="4">
                  <c:v>Durham</c:v>
                </c:pt>
                <c:pt idx="5">
                  <c:v>North Tyneside</c:v>
                </c:pt>
                <c:pt idx="6">
                  <c:v>Sunderland</c:v>
                </c:pt>
                <c:pt idx="7">
                  <c:v>Hartlepool</c:v>
                </c:pt>
                <c:pt idx="8">
                  <c:v>Redcar and Cleveland</c:v>
                </c:pt>
                <c:pt idx="9">
                  <c:v>Darlington</c:v>
                </c:pt>
                <c:pt idx="10">
                  <c:v>Middlesbrough</c:v>
                </c:pt>
                <c:pt idx="11">
                  <c:v>South Tyneside</c:v>
                </c:pt>
              </c:strCache>
            </c:strRef>
          </c:cat>
          <c:val>
            <c:numRef>
              <c:f>Trend!$B$21:$B$32</c:f>
              <c:numCache>
                <c:formatCode>0.0</c:formatCode>
                <c:ptCount val="12"/>
                <c:pt idx="0">
                  <c:v>3.600660066006601</c:v>
                </c:pt>
                <c:pt idx="1">
                  <c:v>3.6030958007240876</c:v>
                </c:pt>
                <c:pt idx="2">
                  <c:v>3.1709579119374642</c:v>
                </c:pt>
                <c:pt idx="3">
                  <c:v>3.6875589066918</c:v>
                </c:pt>
                <c:pt idx="4">
                  <c:v>3.0167641942116084</c:v>
                </c:pt>
                <c:pt idx="5">
                  <c:v>4.2732855680655071</c:v>
                </c:pt>
                <c:pt idx="6">
                  <c:v>3.1899074207320002</c:v>
                </c:pt>
                <c:pt idx="7">
                  <c:v>2.9352424341034822</c:v>
                </c:pt>
                <c:pt idx="8">
                  <c:v>4.0470330872299698</c:v>
                </c:pt>
                <c:pt idx="9">
                  <c:v>4.0205303678357573</c:v>
                </c:pt>
                <c:pt idx="10">
                  <c:v>3.598014888337469</c:v>
                </c:pt>
                <c:pt idx="11">
                  <c:v>4.125492976470067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D6-47B8-BE96-0A55E1B884F5}"/>
            </c:ext>
          </c:extLst>
        </c:ser>
        <c:ser>
          <c:idx val="1"/>
          <c:order val="1"/>
          <c:tx>
            <c:strRef>
              <c:f>Trend!$C$20</c:f>
              <c:strCache>
                <c:ptCount val="1"/>
                <c:pt idx="0">
                  <c:v>SEN support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6D6-47B8-BE96-0A55E1B884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Trend!$A$21:$A$32</c:f>
              <c:strCache>
                <c:ptCount val="12"/>
                <c:pt idx="0">
                  <c:v>Gateshead</c:v>
                </c:pt>
                <c:pt idx="1">
                  <c:v>Northumberland</c:v>
                </c:pt>
                <c:pt idx="2">
                  <c:v>Newcastle upon Tyne</c:v>
                </c:pt>
                <c:pt idx="3">
                  <c:v>Stockton-on-Tees</c:v>
                </c:pt>
                <c:pt idx="4">
                  <c:v>Durham</c:v>
                </c:pt>
                <c:pt idx="5">
                  <c:v>North Tyneside</c:v>
                </c:pt>
                <c:pt idx="6">
                  <c:v>Sunderland</c:v>
                </c:pt>
                <c:pt idx="7">
                  <c:v>Hartlepool</c:v>
                </c:pt>
                <c:pt idx="8">
                  <c:v>Redcar and Cleveland</c:v>
                </c:pt>
                <c:pt idx="9">
                  <c:v>Darlington</c:v>
                </c:pt>
                <c:pt idx="10">
                  <c:v>Middlesbrough</c:v>
                </c:pt>
                <c:pt idx="11">
                  <c:v>South Tyneside</c:v>
                </c:pt>
              </c:strCache>
            </c:strRef>
          </c:cat>
          <c:val>
            <c:numRef>
              <c:f>Trend!$C$21:$C$32</c:f>
              <c:numCache>
                <c:formatCode>0.0</c:formatCode>
                <c:ptCount val="12"/>
                <c:pt idx="0">
                  <c:v>11.405940594059407</c:v>
                </c:pt>
                <c:pt idx="1">
                  <c:v>11.472673271619659</c:v>
                </c:pt>
                <c:pt idx="2">
                  <c:v>12.284149626816236</c:v>
                </c:pt>
                <c:pt idx="3">
                  <c:v>12.081762488218661</c:v>
                </c:pt>
                <c:pt idx="4">
                  <c:v>12.864410353735042</c:v>
                </c:pt>
                <c:pt idx="5">
                  <c:v>12.173746161719549</c:v>
                </c:pt>
                <c:pt idx="6">
                  <c:v>13.423993860027823</c:v>
                </c:pt>
                <c:pt idx="7">
                  <c:v>13.765050439310119</c:v>
                </c:pt>
                <c:pt idx="8">
                  <c:v>12.888524291313463</c:v>
                </c:pt>
                <c:pt idx="9">
                  <c:v>13.179762923133326</c:v>
                </c:pt>
                <c:pt idx="10">
                  <c:v>14.003842151604898</c:v>
                </c:pt>
                <c:pt idx="11">
                  <c:v>16.572871892586523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D6-47B8-BE96-0A55E1B88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47495808"/>
        <c:axId val="347497120"/>
      </c:barChart>
      <c:catAx>
        <c:axId val="3474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497120"/>
        <c:crosses val="autoZero"/>
        <c:auto val="1"/>
        <c:lblAlgn val="ctr"/>
        <c:lblOffset val="100"/>
        <c:noMultiLvlLbl val="0"/>
      </c:catAx>
      <c:valAx>
        <c:axId val="34749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 baseline="0" dirty="0">
                    <a:solidFill>
                      <a:sysClr val="windowText" lastClr="000000"/>
                    </a:solidFill>
                  </a:rPr>
                  <a:t>% of pupils</a:t>
                </a:r>
                <a:endParaRPr lang="en-GB" sz="1400" b="1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8.7606666666666666E-3"/>
              <c:y val="0.230410082304526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49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0680777777777782E-2"/>
          <c:y val="4.328312757201646E-2"/>
          <c:w val="0.14800478395061731"/>
          <c:h val="0.113618397412863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E096-81B2-4B32-A8F2-F1C5B20EDE96}" type="datetimeFigureOut">
              <a:rPr lang="en-GB" smtClean="0"/>
              <a:t>27/05/2021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D1EA7-88DE-41AA-8792-E21FFCB28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40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39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3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80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735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120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31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12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3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195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26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2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0723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61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143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3307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3684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711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903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104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34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216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85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45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7403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490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49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363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506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5417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6671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536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3178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97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883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92660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76693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1837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4223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68984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59652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17330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0331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1139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08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78142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0056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3775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17106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9500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8893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98052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6264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5679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86722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884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000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70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567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D1EA7-88DE-41AA-8792-E21FFCB2801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2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0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2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0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435 STC Powerpoint slides_NEW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7"/>
            <a:ext cx="9144000" cy="68546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9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0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4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1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7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435 STC Powerpoint slides_NEW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7"/>
            <a:ext cx="9144000" cy="6854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63FC7-970D-FE4F-96F2-AF81091402E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AEDF-7C31-B648-9849-B2D304B89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plore-education-statistics.service.gov.uk/find-statistics/special-educational-needs-in-englan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plore-education-statistics.service.gov.uk/find-statistics/special-educational-needs-in-englan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plore-education-statistics.service.gov.uk/find-statistics/special-educational-needs-in-englan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phonics-screening-check-and-key-stage-1-assessments-england-2019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phonics-screening-check-and-key-stage-1-assessments-england-2019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national-curriculum-assessments-key-stage-2-2019-revised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key-stage-4-performance-2019-revised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level-2-and-3-attainment-by-young-people-aged-19-in-2019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level-2-and-3-attainment-by-young-people-aged-19-in-2019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ns.gov.uk/peoplepopulationandcommunity/populationandmigration/populationestimates/datasets/populationestimatesforukenglandandwalesscotlandandnorthernireland" TargetMode="External"/><Relationship Id="rId4" Type="http://schemas.openxmlformats.org/officeDocument/2006/relationships/hyperlink" Target="https://explore-education-statistics.service.gov.uk/find-statistics/education-health-and-care-plan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level-2-and-3-attainment-by-young-people-aged-19-in-2019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pupil-absence-in-schools-in-england-2018-to-2019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pupil-absence-in-schools-in-england-2018-to-2019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overnment/statistics/pupil-absence-in-schools-in-england-2018-to-2019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permanent-and-fixed-period-exclusions-in-england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permanent-and-fixed-period-exclusions-in-england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permanent-and-fixed-period-exclusions-in-england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characteristics-of-children-in-need-2018-to-2019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statistics/outcomes-for-children-looked-after-by-local-authorities-31-march-2019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neet-and-participation-local-authority-figures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ns.gov.uk/peoplepopulationandcommunity/populationandmigration/populationestimates/datasets/populationestimatesforukenglandandwalesscotlandandnorthernireland" TargetMode="External"/><Relationship Id="rId4" Type="http://schemas.openxmlformats.org/officeDocument/2006/relationships/hyperlink" Target="https://explore-education-statistics.service.gov.uk/find-statistics/education-health-and-care-plans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overnment/publications/neet-and-participation-local-authority-figures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key-stage-4-destination-measures/2018-19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key-stage-4-destination-measures/2018-19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nhs.uk/data-and-information/publications/statistical/adult-social-care-outcomes-framework-ascof/measures-from-the-adult-social-care-outcomes-framework-england-2019-20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nhs.uk/data-and-information/publications/statistical/adult-social-care-outcomes-framework-ascof/measures-from-the-adult-social-care-outcomes-framework-england-2019-20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education-health-and-care-plans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7.xml"/><Relationship Id="rId4" Type="http://schemas.openxmlformats.org/officeDocument/2006/relationships/hyperlink" Target="https://www.ons.gov.uk/peoplepopulationandcommunity/populationandmigration/populationprojections/datasets/localauthoritiesinenglandtable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plore-education-statistics.service.gov.uk/find-statistics/education-health-and-care-plans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ns.gov.uk/peoplepopulationandcommunity/populationandmigration/populationprojections/datasets/localauthoritiesinenglandtable2" TargetMode="External"/><Relationship Id="rId4" Type="http://schemas.openxmlformats.org/officeDocument/2006/relationships/hyperlink" Target="https://explore-education-statistics.service.gov.uk/find-statistics/special-educational-needs-in-england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ns.gov.uk/peoplepopulationandcommunity/populationandmigration/populationprojections/datasets/localauthoritiesinenglandtable2" TargetMode="External"/><Relationship Id="rId4" Type="http://schemas.openxmlformats.org/officeDocument/2006/relationships/hyperlink" Target="https://explore-education-statistics.service.gov.uk/find-statistics/special-educational-needs-in-england" TargetMode="Externa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peoplepopulationandcommunity/populationandmigration/populationprojections/datasets/localauthoritiesinenglandtable2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education-health-and-care-plan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education-health-and-care-plan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-education-statistics.service.gov.uk/find-statistics/special-educational-needs-in-englan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866" y="2130425"/>
            <a:ext cx="8330268" cy="1470025"/>
          </a:xfrm>
        </p:spPr>
        <p:txBody>
          <a:bodyPr>
            <a:noAutofit/>
          </a:bodyPr>
          <a:lstStyle/>
          <a:p>
            <a:r>
              <a:rPr lang="en-US" sz="3100" b="1" dirty="0">
                <a:solidFill>
                  <a:srgbClr val="376092"/>
                </a:solidFill>
              </a:rPr>
              <a:t>Children and Young People with Special Educational Needs and Disabilities (SEND)</a:t>
            </a:r>
            <a:endParaRPr lang="en-GB" sz="3100" b="1" dirty="0">
              <a:solidFill>
                <a:srgbClr val="37609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11635"/>
          </a:xfrm>
        </p:spPr>
        <p:txBody>
          <a:bodyPr>
            <a:normAutofit/>
          </a:bodyPr>
          <a:lstStyle/>
          <a:p>
            <a:r>
              <a:rPr lang="en-GB" sz="2000" b="1" dirty="0"/>
              <a:t>Joint Strategic Needs and Assets Assessment</a:t>
            </a:r>
          </a:p>
          <a:p>
            <a:r>
              <a:rPr lang="en-GB" sz="2000" b="1" dirty="0"/>
              <a:t>Figures and Tables</a:t>
            </a:r>
          </a:p>
        </p:txBody>
      </p:sp>
    </p:spTree>
    <p:extLst>
      <p:ext uri="{BB962C8B-B14F-4D97-AF65-F5344CB8AC3E}">
        <p14:creationId xmlns:p14="http://schemas.microsoft.com/office/powerpoint/2010/main" val="343631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8: Percentage of pupils with a statement/EHCP by location, 2014/15 to 2019/20*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2676E3-5F04-476E-B38A-A5E2204984C8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908ACF-42FD-4745-B5C9-F77B93F128F3}"/>
              </a:ext>
            </a:extLst>
          </p:cNvPr>
          <p:cNvSpPr txBox="1"/>
          <p:nvPr/>
        </p:nvSpPr>
        <p:spPr>
          <a:xfrm>
            <a:off x="1427890" y="5750715"/>
            <a:ext cx="734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*Percentage with a statement of SEN referred to for historical purposes only. As of 2019, all pupils had been transitioned to EHCPs.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865CE75-FE84-462F-B147-68545F0B07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765361"/>
              </p:ext>
            </p:extLst>
          </p:nvPr>
        </p:nvGraphicFramePr>
        <p:xfrm>
          <a:off x="252000" y="999000"/>
          <a:ext cx="8640000" cy="4751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3732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9: Percentage of pupils with SEND by level of support, North East local authorities, 2019/20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E395F5D-FCA6-45BB-A765-32CDAB9263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729839"/>
              </p:ext>
            </p:extLst>
          </p:nvPr>
        </p:nvGraphicFramePr>
        <p:xfrm>
          <a:off x="252000" y="999001"/>
          <a:ext cx="8640000" cy="488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BF2FD7-990D-4F8E-B1DE-05D2598CA518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102234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200" b="1" dirty="0">
                <a:solidFill>
                  <a:srgbClr val="376092"/>
                </a:solidFill>
                <a:cs typeface="Calibri" panose="020F0502020204030204" pitchFamily="34" charset="0"/>
              </a:rPr>
              <a:t>Figure 10: Percentage of pupils with SEND by level of support, South Tyneside and statistical neighbours, 2019/20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F2FD7-990D-4F8E-B1DE-05D2598CA518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ACE26DF-91D1-4D24-9BB4-E0C66376EE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838837"/>
              </p:ext>
            </p:extLst>
          </p:nvPr>
        </p:nvGraphicFramePr>
        <p:xfrm>
          <a:off x="178848" y="1087809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249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11: Age distribution of pupils with SEND by level of support, South Tyneside, 2019/20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FAEE72D-B414-4434-9D54-534163F3C7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62213"/>
              </p:ext>
            </p:extLst>
          </p:nvPr>
        </p:nvGraphicFramePr>
        <p:xfrm>
          <a:off x="252000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D662251-7989-489B-8173-6E0619598052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2682577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12: Percentage of pupils with a statement/EHCP attending special schools by location, 2015/16 to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662251-7989-489B-8173-6E0619598052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01CE900-3C69-4319-8AF7-AE77437D2E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261177"/>
              </p:ext>
            </p:extLst>
          </p:nvPr>
        </p:nvGraphicFramePr>
        <p:xfrm>
          <a:off x="252000" y="106779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7806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13: Percentage of pupils eligible for free school meals by location and level of support, 2019/20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9C9047-212A-45E1-8737-C47C3929420F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E971E78-8B60-46F3-8700-1E2C93F99A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077111"/>
              </p:ext>
            </p:extLst>
          </p:nvPr>
        </p:nvGraphicFramePr>
        <p:xfrm>
          <a:off x="252000" y="1087915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5885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14: Number of pupils with SEND by primary need, South Tyneside, 2019/20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7C46037-BDE7-4D1A-84D2-0A04E9529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506638"/>
              </p:ext>
            </p:extLst>
          </p:nvPr>
        </p:nvGraphicFramePr>
        <p:xfrm>
          <a:off x="252000" y="117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C6753F-BF7F-4EEA-912C-ACCD5D4EA4F5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4010555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200" b="1" dirty="0">
                <a:solidFill>
                  <a:srgbClr val="376092"/>
                </a:solidFill>
                <a:cs typeface="Calibri" panose="020F0502020204030204" pitchFamily="34" charset="0"/>
              </a:rPr>
              <a:t>Figure 15: Distribution of primary needs among pupils on SEN support in state-funded primary schools by location,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D2C93D-BED7-47F4-A485-E09421402AA1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5C40E6E-BED1-4951-9A48-C7ACAB225B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952318"/>
              </p:ext>
            </p:extLst>
          </p:nvPr>
        </p:nvGraphicFramePr>
        <p:xfrm>
          <a:off x="252000" y="1134479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22203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200" b="1" dirty="0">
                <a:solidFill>
                  <a:srgbClr val="376092"/>
                </a:solidFill>
                <a:cs typeface="Calibri" panose="020F0502020204030204" pitchFamily="34" charset="0"/>
              </a:rPr>
              <a:t>Figure 16: Distribution of primary needs among pupils with EHCPs in state-funded primary schools by location,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D2C93D-BED7-47F4-A485-E09421402AA1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FB8671B-1954-43CB-B369-E23D9868E0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138204"/>
              </p:ext>
            </p:extLst>
          </p:nvPr>
        </p:nvGraphicFramePr>
        <p:xfrm>
          <a:off x="252000" y="107477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463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100" b="1" dirty="0">
                <a:solidFill>
                  <a:srgbClr val="376092"/>
                </a:solidFill>
                <a:cs typeface="Calibri" panose="020F0502020204030204" pitchFamily="34" charset="0"/>
              </a:rPr>
              <a:t>Figure 17: Distribution of primary needs among pupils on SEN support in state-funded secondary schools by location, 2019/20</a:t>
            </a:r>
            <a:endParaRPr lang="en-GB" altLang="en-US" sz="2200" b="1" dirty="0">
              <a:solidFill>
                <a:srgbClr val="376092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D2C93D-BED7-47F4-A485-E09421402AA1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0EAA357-38DC-468C-8CDC-1ABFFB1515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687272"/>
              </p:ext>
            </p:extLst>
          </p:nvPr>
        </p:nvGraphicFramePr>
        <p:xfrm>
          <a:off x="252000" y="1107128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950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2851125" y="2399370"/>
            <a:ext cx="3441750" cy="1229702"/>
          </a:xfrm>
        </p:spPr>
        <p:txBody>
          <a:bodyPr>
            <a:normAutofit/>
          </a:bodyPr>
          <a:lstStyle/>
          <a:p>
            <a:r>
              <a:rPr lang="en-GB" altLang="en-US" sz="4800" b="1" dirty="0">
                <a:solidFill>
                  <a:srgbClr val="376092"/>
                </a:solidFill>
                <a:cs typeface="Calibri" panose="020F0502020204030204" pitchFamily="34" charset="0"/>
              </a:rPr>
              <a:t>Figures</a:t>
            </a:r>
            <a:endParaRPr lang="en-GB" altLang="en-US" sz="4800" dirty="0">
              <a:solidFill>
                <a:srgbClr val="37609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24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200" b="1" dirty="0">
                <a:solidFill>
                  <a:srgbClr val="376092"/>
                </a:solidFill>
                <a:cs typeface="Calibri" panose="020F0502020204030204" pitchFamily="34" charset="0"/>
              </a:rPr>
              <a:t>Figure 18: Distribution of primary needs among pupils with EHCPs in state-funded secondary schools by location,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D2C93D-BED7-47F4-A485-E09421402AA1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4097850-9DB5-4021-A671-57C7A20FB0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950305"/>
              </p:ext>
            </p:extLst>
          </p:nvPr>
        </p:nvGraphicFramePr>
        <p:xfrm>
          <a:off x="252000" y="1107047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88023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100" b="1" dirty="0">
                <a:solidFill>
                  <a:srgbClr val="376092"/>
                </a:solidFill>
                <a:cs typeface="Calibri" panose="020F0502020204030204" pitchFamily="34" charset="0"/>
              </a:rPr>
              <a:t>Figure 19: Distribution of primary needs among pupils with EHCPs in state-funded special schools by location, 2019/20</a:t>
            </a:r>
            <a:endParaRPr lang="en-GB" altLang="en-US" sz="2200" b="1" dirty="0">
              <a:solidFill>
                <a:srgbClr val="376092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D2C93D-BED7-47F4-A485-E09421402AA1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3A40536-DAF6-4B5F-880C-4E6298F8D2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810145"/>
              </p:ext>
            </p:extLst>
          </p:nvPr>
        </p:nvGraphicFramePr>
        <p:xfrm>
          <a:off x="252000" y="109306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12966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100" b="1" dirty="0">
                <a:solidFill>
                  <a:srgbClr val="376092"/>
                </a:solidFill>
                <a:cs typeface="Calibri" panose="020F0502020204030204" pitchFamily="34" charset="0"/>
              </a:rPr>
              <a:t>Figure 20: Percentage of pupils with EHCPs attending any type of special school by primary need and location, 2019/20</a:t>
            </a:r>
            <a:endParaRPr lang="en-GB" altLang="en-US" sz="2200" b="1" dirty="0">
              <a:solidFill>
                <a:srgbClr val="376092"/>
              </a:solidFill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D2C93D-BED7-47F4-A485-E09421402AA1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8571F2D-7077-4DD6-A0BA-6F6DA222A1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871242"/>
              </p:ext>
            </p:extLst>
          </p:nvPr>
        </p:nvGraphicFramePr>
        <p:xfrm>
          <a:off x="252000" y="111787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93764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800" b="1" dirty="0">
                <a:solidFill>
                  <a:srgbClr val="376092"/>
                </a:solidFill>
                <a:cs typeface="Calibri" panose="020F0502020204030204" pitchFamily="34" charset="0"/>
              </a:rPr>
              <a:t>Figure 21: Percentage of pupils receiving SEN support for whom a specialist assessment of type of need has not been completed, 2015/16 to 2019/20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C60669-615F-4099-88E6-2EE6FB4FDAE9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E67E4B5-DB96-415E-AE27-EE8F982D68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444367"/>
              </p:ext>
            </p:extLst>
          </p:nvPr>
        </p:nvGraphicFramePr>
        <p:xfrm>
          <a:off x="410455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31176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700" b="1" dirty="0">
                <a:solidFill>
                  <a:srgbClr val="376092"/>
                </a:solidFill>
                <a:cs typeface="Calibri" panose="020F0502020204030204" pitchFamily="34" charset="0"/>
              </a:rPr>
              <a:t>Figure 22: Percentage of pupils with EHCPs in state-funded schools reaching the expected standard at the end of Key Stage 1 by subject and location, 2018/19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34480A-37F9-43E2-95E5-DD8CFB800162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8F4A94B-2D32-40E0-A8AA-AE744152B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796738"/>
              </p:ext>
            </p:extLst>
          </p:nvPr>
        </p:nvGraphicFramePr>
        <p:xfrm>
          <a:off x="252000" y="1071216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0688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700" b="1" dirty="0">
                <a:solidFill>
                  <a:srgbClr val="376092"/>
                </a:solidFill>
                <a:cs typeface="Calibri" panose="020F0502020204030204" pitchFamily="34" charset="0"/>
              </a:rPr>
              <a:t>Figure 23: Percentage of pupils on SEN support in state-funded schools reaching the expected standard at the end of Key Stage 1 by subject and location, 2018/19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34480A-37F9-43E2-95E5-DD8CFB800162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2C166FE-7695-41FF-889C-67CE3F2AFF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843591"/>
              </p:ext>
            </p:extLst>
          </p:nvPr>
        </p:nvGraphicFramePr>
        <p:xfrm>
          <a:off x="252000" y="1096838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7176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500" b="1" dirty="0">
                <a:solidFill>
                  <a:srgbClr val="376092"/>
                </a:solidFill>
                <a:cs typeface="Calibri" panose="020F0502020204030204" pitchFamily="34" charset="0"/>
              </a:rPr>
              <a:t>Figure 24: Percentage of pupils in state-funded schools reaching the expected standard in reading, writing and maths at the end of Key Stage 2 by location and level of support, 2018/19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34480A-37F9-43E2-95E5-DD8CFB800162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30A43B7-FBFE-42A8-8C4D-3C7FFB4476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812516"/>
              </p:ext>
            </p:extLst>
          </p:nvPr>
        </p:nvGraphicFramePr>
        <p:xfrm>
          <a:off x="252000" y="1063694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84456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900" b="1" dirty="0">
                <a:solidFill>
                  <a:srgbClr val="376092"/>
                </a:solidFill>
                <a:cs typeface="Calibri" panose="020F0502020204030204" pitchFamily="34" charset="0"/>
              </a:rPr>
              <a:t>Figure 25: Percentage of pupils achieving grades 4 or above in English and mathematics GCSEs by location and level of support, 2018/19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6495EC-5961-43A3-9E90-A02A4CFAFD52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419A11-2AD3-4F1D-A2E6-FAF707273A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750463"/>
              </p:ext>
            </p:extLst>
          </p:nvPr>
        </p:nvGraphicFramePr>
        <p:xfrm>
          <a:off x="252000" y="110029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25969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26: Percentage of 19-year-olds on SEN support with Level 2 and 3 qualifications by location, 2015 to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0EC79F4-F7F8-478B-81F9-95A40A681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739107"/>
              </p:ext>
            </p:extLst>
          </p:nvPr>
        </p:nvGraphicFramePr>
        <p:xfrm>
          <a:off x="252000" y="1151923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35347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27: Percentage of 19-year-olds with EHCPs with Level 2 and 3 qualifications by location, 2015 to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D4ABB82-553F-4511-A70C-D08139E7D2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741061"/>
              </p:ext>
            </p:extLst>
          </p:nvPr>
        </p:nvGraphicFramePr>
        <p:xfrm>
          <a:off x="252000" y="1053393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024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1: Percentage of population ages 0-25 years with a statement/EHCP by location, 2015 to 2020*</a:t>
            </a:r>
            <a:endParaRPr lang="en-GB" sz="2400" b="1" dirty="0">
              <a:solidFill>
                <a:srgbClr val="376092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5BD33D6-1450-4309-9341-22B91688F803}"/>
              </a:ext>
            </a:extLst>
          </p:cNvPr>
          <p:cNvGraphicFramePr>
            <a:graphicFrameLocks/>
          </p:cNvGraphicFramePr>
          <p:nvPr/>
        </p:nvGraphicFramePr>
        <p:xfrm>
          <a:off x="252000" y="1121548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5E9F14F-8ABA-4B40-B5B3-4884705FBFBD}"/>
              </a:ext>
            </a:extLst>
          </p:cNvPr>
          <p:cNvSpPr txBox="1"/>
          <p:nvPr/>
        </p:nvSpPr>
        <p:spPr>
          <a:xfrm>
            <a:off x="1427890" y="5750715"/>
            <a:ext cx="734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*Percentage with a statement of SEN referred to for historical purposes only. As of 2019, all individuals had been transitioned to EHCPs.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C850C3-E8F5-4B4E-8A00-DC08884F28A1}"/>
              </a:ext>
            </a:extLst>
          </p:cNvPr>
          <p:cNvSpPr txBox="1"/>
          <p:nvPr/>
        </p:nvSpPr>
        <p:spPr>
          <a:xfrm>
            <a:off x="3147303" y="6581001"/>
            <a:ext cx="273338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and </a:t>
            </a:r>
            <a:r>
              <a:rPr lang="en-GB" sz="1200" dirty="0">
                <a:hlinkClick r:id="rId5"/>
              </a:rPr>
              <a:t>here</a:t>
            </a:r>
            <a:r>
              <a:rPr lang="en-GB" sz="1200" dirty="0"/>
              <a:t> for data sources</a:t>
            </a:r>
          </a:p>
        </p:txBody>
      </p:sp>
    </p:spTree>
    <p:extLst>
      <p:ext uri="{BB962C8B-B14F-4D97-AF65-F5344CB8AC3E}">
        <p14:creationId xmlns:p14="http://schemas.microsoft.com/office/powerpoint/2010/main" val="3364096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200" b="1" dirty="0">
                <a:solidFill>
                  <a:srgbClr val="376092"/>
                </a:solidFill>
                <a:cs typeface="Calibri" panose="020F0502020204030204" pitchFamily="34" charset="0"/>
              </a:rPr>
              <a:t>Figure 28: Percentage of 19-year-olds with no identified SEND with Level 2 and 3 qualifications by location, 2015 to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2C49B2-5716-402F-911E-1FAD33EF7D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811598"/>
              </p:ext>
            </p:extLst>
          </p:nvPr>
        </p:nvGraphicFramePr>
        <p:xfrm>
          <a:off x="252000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96818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09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900" b="1" dirty="0">
                <a:solidFill>
                  <a:srgbClr val="376092"/>
                </a:solidFill>
                <a:cs typeface="Calibri" panose="020F0502020204030204" pitchFamily="34" charset="0"/>
              </a:rPr>
              <a:t>Figure 29: Overall absence rate among pupils in state-funded primary, secondary, and special schools by location and level of support, 2018/19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C39460-EC2F-483C-A01E-6A95EE1D6F4F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C3B346A-C829-4977-8463-A9EF2392EE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350704"/>
              </p:ext>
            </p:extLst>
          </p:nvPr>
        </p:nvGraphicFramePr>
        <p:xfrm>
          <a:off x="252000" y="108891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38198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600" b="1" dirty="0">
                <a:solidFill>
                  <a:srgbClr val="376092"/>
                </a:solidFill>
                <a:cs typeface="Calibri" panose="020F0502020204030204" pitchFamily="34" charset="0"/>
              </a:rPr>
              <a:t>Figure 30: Percentage of enrolments in state-funded primary, secondary, and special schools classified as persistent absentees by location and level of support, 2018/19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7EACE5-ABA7-4EE0-ABC3-00DA14AF0725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9CF8B7C-07DC-4353-ABF2-DF28B8D1CF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176308"/>
              </p:ext>
            </p:extLst>
          </p:nvPr>
        </p:nvGraphicFramePr>
        <p:xfrm>
          <a:off x="252000" y="99448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2475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23" y="230734"/>
            <a:ext cx="8791155" cy="763748"/>
          </a:xfrm>
        </p:spPr>
        <p:txBody>
          <a:bodyPr>
            <a:noAutofit/>
          </a:bodyPr>
          <a:lstStyle/>
          <a:p>
            <a:r>
              <a:rPr lang="en-GB" altLang="en-US" sz="1800" b="1" dirty="0">
                <a:solidFill>
                  <a:srgbClr val="376092"/>
                </a:solidFill>
                <a:cs typeface="Calibri" panose="020F0502020204030204" pitchFamily="34" charset="0"/>
              </a:rPr>
              <a:t>Figure 31: Overall absence rate among pupils in state-funded primary, secondary, and special schools in South Tyneside by primary need, 2018/19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9426CE5-927B-4EC3-807C-C86F65F32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150063"/>
              </p:ext>
            </p:extLst>
          </p:nvPr>
        </p:nvGraphicFramePr>
        <p:xfrm>
          <a:off x="252000" y="1027218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12794F9-DC38-4A81-A6C0-B902D0164BA9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11306651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30734"/>
            <a:ext cx="8640001" cy="763748"/>
          </a:xfrm>
        </p:spPr>
        <p:txBody>
          <a:bodyPr>
            <a:noAutofit/>
          </a:bodyPr>
          <a:lstStyle/>
          <a:p>
            <a:r>
              <a:rPr lang="en-GB" altLang="en-US" sz="1700" b="1" dirty="0">
                <a:solidFill>
                  <a:srgbClr val="376092"/>
                </a:solidFill>
                <a:cs typeface="Calibri" panose="020F0502020204030204" pitchFamily="34" charset="0"/>
              </a:rPr>
              <a:t>Figure 32: Fixed period exclusion rate among pupils with EHCPs in state-funded primary, secondary, and special schools by location and academic year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F1BD27-058F-44EC-BB41-CA07909248AE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316578F-8EF4-4ED0-B5D9-10297D7FF0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979812"/>
              </p:ext>
            </p:extLst>
          </p:nvPr>
        </p:nvGraphicFramePr>
        <p:xfrm>
          <a:off x="252000" y="980356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31465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700" b="1" dirty="0">
                <a:solidFill>
                  <a:srgbClr val="376092"/>
                </a:solidFill>
                <a:cs typeface="Calibri" panose="020F0502020204030204" pitchFamily="34" charset="0"/>
              </a:rPr>
              <a:t>Figure 33: Fixed period exclusion rate among pupils on SEN support in state-funded primary, secondary, and special schools by location and academic year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142323-61B0-44EE-AAE6-BE1B5C4E10A9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E991189-EC4C-41BF-A2E2-756D323A30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203326"/>
              </p:ext>
            </p:extLst>
          </p:nvPr>
        </p:nvGraphicFramePr>
        <p:xfrm>
          <a:off x="252000" y="99448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009521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800" b="1" dirty="0">
                <a:solidFill>
                  <a:srgbClr val="376092"/>
                </a:solidFill>
                <a:cs typeface="Calibri" panose="020F0502020204030204" pitchFamily="34" charset="0"/>
              </a:rPr>
              <a:t>Figure 34: Permanent exclusion rate among pupils in state-funded primary, secondary, and special schools by location and level of support, 2018/19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142323-61B0-44EE-AAE6-BE1B5C4E10A9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7C3F5FD-A9A5-4A19-9A49-6598A3080F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668119"/>
              </p:ext>
            </p:extLst>
          </p:nvPr>
        </p:nvGraphicFramePr>
        <p:xfrm>
          <a:off x="252000" y="99448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0629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35: Percentage of children in need by location and level of support,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C2A830E-DCBE-4E33-9D6E-0A174F4F16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912462"/>
              </p:ext>
            </p:extLst>
          </p:nvPr>
        </p:nvGraphicFramePr>
        <p:xfrm>
          <a:off x="252000" y="1200375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452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36: Percentage of children looked after by location and level of support,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7734319-12BD-4AE4-94A8-1F48A3FAF7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542601"/>
              </p:ext>
            </p:extLst>
          </p:nvPr>
        </p:nvGraphicFramePr>
        <p:xfrm>
          <a:off x="252000" y="1160925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60300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30734"/>
            <a:ext cx="8640001" cy="763748"/>
          </a:xfrm>
        </p:spPr>
        <p:txBody>
          <a:bodyPr>
            <a:noAutofit/>
          </a:bodyPr>
          <a:lstStyle/>
          <a:p>
            <a:r>
              <a:rPr lang="en-GB" altLang="en-US" sz="2000" b="1" dirty="0">
                <a:solidFill>
                  <a:srgbClr val="376092"/>
                </a:solidFill>
                <a:cs typeface="Calibri" panose="020F0502020204030204" pitchFamily="34" charset="0"/>
              </a:rPr>
              <a:t>Figure 37: Percentage of 16- and 17-year-olds who are recorded as NEET or unknown by location and level of support, 2018 to 2020</a:t>
            </a:r>
            <a:br>
              <a:rPr lang="en-GB" altLang="en-US" sz="2000" b="1" dirty="0">
                <a:solidFill>
                  <a:srgbClr val="376092"/>
                </a:solidFill>
                <a:cs typeface="Calibri" panose="020F0502020204030204" pitchFamily="34" charset="0"/>
              </a:rPr>
            </a:br>
            <a:endParaRPr lang="en-GB" altLang="en-US" sz="2000" b="1" dirty="0">
              <a:solidFill>
                <a:srgbClr val="376092"/>
              </a:solidFill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83E27-EAF0-4229-8544-5FDB87200CA8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F609319-103E-42CD-8575-5B613127CE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160246"/>
              </p:ext>
            </p:extLst>
          </p:nvPr>
        </p:nvGraphicFramePr>
        <p:xfrm>
          <a:off x="252000" y="1087437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013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833"/>
            <a:ext cx="84348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2: Percentage of population ages 0 to 25 years with an EHCP by local authority, 2020</a:t>
            </a:r>
            <a:endParaRPr lang="en-GB" sz="2400" b="1" dirty="0">
              <a:solidFill>
                <a:srgbClr val="376092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0A107FB-2108-4ECD-92FB-23C24E2BFF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615203"/>
              </p:ext>
            </p:extLst>
          </p:nvPr>
        </p:nvGraphicFramePr>
        <p:xfrm>
          <a:off x="252000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FB521EA-2E03-450F-9158-44351548461C}"/>
              </a:ext>
            </a:extLst>
          </p:cNvPr>
          <p:cNvSpPr txBox="1"/>
          <p:nvPr/>
        </p:nvSpPr>
        <p:spPr>
          <a:xfrm>
            <a:off x="3147303" y="6581001"/>
            <a:ext cx="273338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and </a:t>
            </a:r>
            <a:r>
              <a:rPr lang="en-GB" sz="1200" dirty="0">
                <a:hlinkClick r:id="rId5"/>
              </a:rPr>
              <a:t>here</a:t>
            </a:r>
            <a:r>
              <a:rPr lang="en-GB" sz="1200" dirty="0"/>
              <a:t> for data sources</a:t>
            </a:r>
          </a:p>
        </p:txBody>
      </p:sp>
    </p:spTree>
    <p:extLst>
      <p:ext uri="{BB962C8B-B14F-4D97-AF65-F5344CB8AC3E}">
        <p14:creationId xmlns:p14="http://schemas.microsoft.com/office/powerpoint/2010/main" val="14862577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30734"/>
            <a:ext cx="8640001" cy="763748"/>
          </a:xfrm>
        </p:spPr>
        <p:txBody>
          <a:bodyPr>
            <a:noAutofit/>
          </a:bodyPr>
          <a:lstStyle/>
          <a:p>
            <a:r>
              <a:rPr lang="en-GB" altLang="en-US" sz="2000" b="1" dirty="0">
                <a:solidFill>
                  <a:srgbClr val="376092"/>
                </a:solidFill>
                <a:cs typeface="Calibri" panose="020F0502020204030204" pitchFamily="34" charset="0"/>
              </a:rPr>
              <a:t>Figure 38: Percentage of 16- and 17-year-olds with EHCPs recorded as NEET or whose status is unknown by local authority, 2020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4667AA-684D-4668-AD5E-66B0C8953506}"/>
              </a:ext>
            </a:extLst>
          </p:cNvPr>
          <p:cNvGraphicFramePr>
            <a:graphicFrameLocks/>
          </p:cNvGraphicFramePr>
          <p:nvPr/>
        </p:nvGraphicFramePr>
        <p:xfrm>
          <a:off x="252000" y="1011207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7783E27-EAF0-4229-8544-5FDB87200CA8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2843225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900" b="1" dirty="0">
                <a:solidFill>
                  <a:srgbClr val="376092"/>
                </a:solidFill>
                <a:cs typeface="Calibri" panose="020F0502020204030204" pitchFamily="34" charset="0"/>
              </a:rPr>
              <a:t>Figure 39: Percentage of pupils in state-funded mainstream and special schools going to or remaining in education, training or employment after Key Stage 4 by location and level of support, 2018/19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00B237D-27F5-4614-AC7D-DA8C96BD33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053399"/>
              </p:ext>
            </p:extLst>
          </p:nvPr>
        </p:nvGraphicFramePr>
        <p:xfrm>
          <a:off x="252000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04041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600" b="1" dirty="0">
                <a:solidFill>
                  <a:srgbClr val="376092"/>
                </a:solidFill>
                <a:cs typeface="Calibri" panose="020F0502020204030204" pitchFamily="34" charset="0"/>
              </a:rPr>
              <a:t>Figure 40: Percentage of pupils with EHCPs in state-funded mainstream and special schools by destination type after Key Stage 4, South Tyneside, 2014/15 to 2018/19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5629EBE-5818-471F-85EF-A6C4AAE69C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928320"/>
              </p:ext>
            </p:extLst>
          </p:nvPr>
        </p:nvGraphicFramePr>
        <p:xfrm>
          <a:off x="252000" y="99448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67319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800" b="1" dirty="0">
                <a:solidFill>
                  <a:srgbClr val="376092"/>
                </a:solidFill>
                <a:cs typeface="Calibri" panose="020F0502020204030204" pitchFamily="34" charset="0"/>
              </a:rPr>
              <a:t>Figure 41: Percentage of working age (18-64) service users who received long-term support during the year with a primary support reason of learning disability support who are in paid employment, 2015/16 to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AF909C-6DEA-4C20-9592-D504335945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850192"/>
              </p:ext>
            </p:extLst>
          </p:nvPr>
        </p:nvGraphicFramePr>
        <p:xfrm>
          <a:off x="252000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DEEFEA0-406D-44F8-A2BE-3664C6A3C8AA}"/>
              </a:ext>
            </a:extLst>
          </p:cNvPr>
          <p:cNvSpPr txBox="1"/>
          <p:nvPr/>
        </p:nvSpPr>
        <p:spPr>
          <a:xfrm>
            <a:off x="1380744" y="5804502"/>
            <a:ext cx="5870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*15 nearest neighbours from Chartered Institute of Public Finance and Accountancy</a:t>
            </a:r>
          </a:p>
        </p:txBody>
      </p:sp>
    </p:spTree>
    <p:extLst>
      <p:ext uri="{BB962C8B-B14F-4D97-AF65-F5344CB8AC3E}">
        <p14:creationId xmlns:p14="http://schemas.microsoft.com/office/powerpoint/2010/main" val="40980141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700" b="1" dirty="0">
                <a:solidFill>
                  <a:srgbClr val="376092"/>
                </a:solidFill>
                <a:cs typeface="Calibri" panose="020F0502020204030204" pitchFamily="34" charset="0"/>
              </a:rPr>
              <a:t>Figure 42: Percentage of working age (18-64) service users who received long-term support during the year with a primary support reason of learning disability support, who are living on their own or with their family, 2015/16 to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D47726F-D03C-40C7-82A1-563223A1B7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670289"/>
              </p:ext>
            </p:extLst>
          </p:nvPr>
        </p:nvGraphicFramePr>
        <p:xfrm>
          <a:off x="252000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1B67A4-F0BD-4425-B46E-C93A08BB16C5}"/>
              </a:ext>
            </a:extLst>
          </p:cNvPr>
          <p:cNvSpPr txBox="1"/>
          <p:nvPr/>
        </p:nvSpPr>
        <p:spPr>
          <a:xfrm>
            <a:off x="1380744" y="5804502"/>
            <a:ext cx="5870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*15 nearest neighbours from Chartered Institute of Public Finance and Accountancy</a:t>
            </a:r>
          </a:p>
        </p:txBody>
      </p:sp>
    </p:spTree>
    <p:extLst>
      <p:ext uri="{BB962C8B-B14F-4D97-AF65-F5344CB8AC3E}">
        <p14:creationId xmlns:p14="http://schemas.microsoft.com/office/powerpoint/2010/main" val="9562576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600" b="1" dirty="0">
                <a:solidFill>
                  <a:srgbClr val="376092"/>
                </a:solidFill>
                <a:cs typeface="Calibri" panose="020F0502020204030204" pitchFamily="34" charset="0"/>
              </a:rPr>
              <a:t>Figure 43: Number of individuals awaiting assessment from South Tyneside Lifecyle Mental Health Service by current waiting time, April 2019 to February 2021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53166A6-E339-4592-B871-E68D70E292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594349"/>
              </p:ext>
            </p:extLst>
          </p:nvPr>
        </p:nvGraphicFramePr>
        <p:xfrm>
          <a:off x="252000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26548F-D08E-4562-B746-CF8EC50EA1AF}"/>
              </a:ext>
            </a:extLst>
          </p:cNvPr>
          <p:cNvSpPr txBox="1"/>
          <p:nvPr/>
        </p:nvSpPr>
        <p:spPr>
          <a:xfrm>
            <a:off x="2947481" y="6581001"/>
            <a:ext cx="30836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Source: Internal data</a:t>
            </a:r>
          </a:p>
        </p:txBody>
      </p:sp>
    </p:spTree>
    <p:extLst>
      <p:ext uri="{BB962C8B-B14F-4D97-AF65-F5344CB8AC3E}">
        <p14:creationId xmlns:p14="http://schemas.microsoft.com/office/powerpoint/2010/main" val="36710850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600" b="1" dirty="0">
                <a:solidFill>
                  <a:srgbClr val="376092"/>
                </a:solidFill>
                <a:cs typeface="Calibri" panose="020F0502020204030204" pitchFamily="34" charset="0"/>
              </a:rPr>
              <a:t>Figure 44: Number of individuals awaiting treatment from South Tyneside Lifecyle Mental Health Service by current waiting time, April 2019 to February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26548F-D08E-4562-B746-CF8EC50EA1AF}"/>
              </a:ext>
            </a:extLst>
          </p:cNvPr>
          <p:cNvSpPr txBox="1"/>
          <p:nvPr/>
        </p:nvSpPr>
        <p:spPr>
          <a:xfrm>
            <a:off x="2947481" y="6581001"/>
            <a:ext cx="30836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Source: Internal data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3633DA6-1B58-45B3-911F-782B28482C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849681"/>
              </p:ext>
            </p:extLst>
          </p:nvPr>
        </p:nvGraphicFramePr>
        <p:xfrm>
          <a:off x="351112" y="99448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327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697915"/>
          </a:xfrm>
        </p:spPr>
        <p:txBody>
          <a:bodyPr>
            <a:noAutofit/>
          </a:bodyPr>
          <a:lstStyle/>
          <a:p>
            <a:r>
              <a:rPr lang="en-GB" altLang="en-US" sz="2000" b="1" dirty="0">
                <a:solidFill>
                  <a:srgbClr val="376092"/>
                </a:solidFill>
                <a:cs typeface="Calibri" panose="020F0502020204030204" pitchFamily="34" charset="0"/>
              </a:rPr>
              <a:t>Figure 45: Percentage of individuals with EHCPs in reception through Year 11 by social care involvement and location of placement, 2021*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476F33-3327-4048-A013-65954201B4F0}"/>
              </a:ext>
            </a:extLst>
          </p:cNvPr>
          <p:cNvSpPr txBox="1"/>
          <p:nvPr/>
        </p:nvSpPr>
        <p:spPr>
          <a:xfrm>
            <a:off x="2947481" y="6581001"/>
            <a:ext cx="30836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Source: Internal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CD09BF-EE96-4E76-8139-C4498C87FDE8}"/>
              </a:ext>
            </a:extLst>
          </p:cNvPr>
          <p:cNvSpPr txBox="1"/>
          <p:nvPr/>
        </p:nvSpPr>
        <p:spPr>
          <a:xfrm>
            <a:off x="1390651" y="5709771"/>
            <a:ext cx="6972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*Other category includes those with no social care involvement and a small number of individuals with child protection plans. These categories were combined due to small counts.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548FEC6-679D-411C-AAF8-68F79111BA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67057"/>
              </p:ext>
            </p:extLst>
          </p:nvPr>
        </p:nvGraphicFramePr>
        <p:xfrm>
          <a:off x="252000" y="865542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55478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697915"/>
          </a:xfrm>
        </p:spPr>
        <p:txBody>
          <a:bodyPr>
            <a:noAutofit/>
          </a:bodyPr>
          <a:lstStyle/>
          <a:p>
            <a:r>
              <a:rPr lang="en-GB" altLang="en-US" sz="2000" b="1" dirty="0">
                <a:solidFill>
                  <a:srgbClr val="376092"/>
                </a:solidFill>
                <a:cs typeface="Calibri" panose="020F0502020204030204" pitchFamily="34" charset="0"/>
              </a:rPr>
              <a:t>Figure 46: Distribution of primary needs among individuals with EHCPs in reception through Year 11 by location of placement, 2021*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CD5158D-71B5-4A80-83FE-3FC0BBC507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137923"/>
              </p:ext>
            </p:extLst>
          </p:nvPr>
        </p:nvGraphicFramePr>
        <p:xfrm>
          <a:off x="252000" y="976050"/>
          <a:ext cx="8640000" cy="46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C476F33-3327-4048-A013-65954201B4F0}"/>
              </a:ext>
            </a:extLst>
          </p:cNvPr>
          <p:cNvSpPr txBox="1"/>
          <p:nvPr/>
        </p:nvSpPr>
        <p:spPr>
          <a:xfrm>
            <a:off x="2947481" y="6581001"/>
            <a:ext cx="30836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Source: Internal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CD09BF-EE96-4E76-8139-C4498C87FDE8}"/>
              </a:ext>
            </a:extLst>
          </p:cNvPr>
          <p:cNvSpPr txBox="1"/>
          <p:nvPr/>
        </p:nvSpPr>
        <p:spPr>
          <a:xfrm>
            <a:off x="1295400" y="5620919"/>
            <a:ext cx="77152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*Primary needs of severe learning difficulty, profound and multiple learning difficulty, and unknown are not shown due to small counts. These needs accounted for 6.1% of in borough placements and 6.5% of out of borough placements.</a:t>
            </a:r>
          </a:p>
        </p:txBody>
      </p:sp>
    </p:spTree>
    <p:extLst>
      <p:ext uri="{BB962C8B-B14F-4D97-AF65-F5344CB8AC3E}">
        <p14:creationId xmlns:p14="http://schemas.microsoft.com/office/powerpoint/2010/main" val="23308364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697915"/>
          </a:xfrm>
        </p:spPr>
        <p:txBody>
          <a:bodyPr>
            <a:noAutofit/>
          </a:bodyPr>
          <a:lstStyle/>
          <a:p>
            <a:r>
              <a:rPr lang="en-GB" altLang="en-US" sz="1800" b="1" dirty="0">
                <a:solidFill>
                  <a:srgbClr val="376092"/>
                </a:solidFill>
                <a:cs typeface="Calibri" panose="020F0502020204030204" pitchFamily="34" charset="0"/>
              </a:rPr>
              <a:t>Figure 47: Number of individuals ages 0 to 15 years with EHCPs maintained by South Tyneside, 2011-2020 (actual) and 2021-2030 (projected)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A1E1E6-E211-4718-A5C2-EE78DE5B1554}"/>
              </a:ext>
            </a:extLst>
          </p:cNvPr>
          <p:cNvSpPr txBox="1"/>
          <p:nvPr/>
        </p:nvSpPr>
        <p:spPr>
          <a:xfrm>
            <a:off x="2850204" y="6581001"/>
            <a:ext cx="26653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and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6125902-5EA0-4E81-B3DD-4AA804D0A0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990609"/>
              </p:ext>
            </p:extLst>
          </p:nvPr>
        </p:nvGraphicFramePr>
        <p:xfrm>
          <a:off x="252000" y="928649"/>
          <a:ext cx="8640000" cy="47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2341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3: Number of individuals with a statement/EHCP by age group and year, South Tyneside, 2015 to 2020*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7F31222-1297-4B29-A3D3-E4644C6C9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798059"/>
              </p:ext>
            </p:extLst>
          </p:nvPr>
        </p:nvGraphicFramePr>
        <p:xfrm>
          <a:off x="252000" y="1092081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9729703-738D-48E6-A6F8-5FB6F4390450}"/>
              </a:ext>
            </a:extLst>
          </p:cNvPr>
          <p:cNvSpPr txBox="1"/>
          <p:nvPr/>
        </p:nvSpPr>
        <p:spPr>
          <a:xfrm>
            <a:off x="1427890" y="5781696"/>
            <a:ext cx="734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*Number with a statement of SEN referred to for historical purposes only. As of 2019, all individuals had been transitioned to EHCPs.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F699E8-F9C2-4266-AC55-47FAF4A5C75E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13053608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000" b="1" dirty="0">
                <a:solidFill>
                  <a:srgbClr val="376092"/>
                </a:solidFill>
                <a:cs typeface="Calibri" panose="020F0502020204030204" pitchFamily="34" charset="0"/>
              </a:rPr>
              <a:t>Figure 48: Number of pupils ages 4 to 15 years with EHCPs in South Tyneside schools, 2015-2019 (actual) and 2020-2024 (projected)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E3E9265-E935-4A84-AF6E-723C456362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977194"/>
              </p:ext>
            </p:extLst>
          </p:nvPr>
        </p:nvGraphicFramePr>
        <p:xfrm>
          <a:off x="252000" y="994482"/>
          <a:ext cx="8640000" cy="47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784761B-02BE-4E95-9A55-35A08AC97B4B}"/>
              </a:ext>
            </a:extLst>
          </p:cNvPr>
          <p:cNvSpPr txBox="1"/>
          <p:nvPr/>
        </p:nvSpPr>
        <p:spPr>
          <a:xfrm>
            <a:off x="2850204" y="6581001"/>
            <a:ext cx="26653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and </a:t>
            </a:r>
            <a:r>
              <a:rPr lang="en-GB" sz="1200" dirty="0">
                <a:hlinkClick r:id="rId5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8801421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30734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1900" b="1" dirty="0">
                <a:solidFill>
                  <a:srgbClr val="376092"/>
                </a:solidFill>
                <a:cs typeface="Calibri" panose="020F0502020204030204" pitchFamily="34" charset="0"/>
              </a:rPr>
              <a:t>Figure 49: Number of pupils ages 4 to 15 years receiving SEN support in South Tyneside schools, 2015-2019 (actual) and 2020-2024 (projected)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CC060DC-DD85-41F2-B3C8-DADBC1A1A8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412761"/>
              </p:ext>
            </p:extLst>
          </p:nvPr>
        </p:nvGraphicFramePr>
        <p:xfrm>
          <a:off x="252000" y="1079770"/>
          <a:ext cx="8640000" cy="47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2DD9FA8-B314-4855-8A8F-881ED4D8260E}"/>
              </a:ext>
            </a:extLst>
          </p:cNvPr>
          <p:cNvSpPr txBox="1"/>
          <p:nvPr/>
        </p:nvSpPr>
        <p:spPr>
          <a:xfrm>
            <a:off x="2850204" y="6581001"/>
            <a:ext cx="26653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4"/>
              </a:rPr>
              <a:t>here</a:t>
            </a:r>
            <a:r>
              <a:rPr lang="en-GB" sz="1200" dirty="0"/>
              <a:t> and </a:t>
            </a:r>
            <a:r>
              <a:rPr lang="en-GB" sz="1200" dirty="0">
                <a:hlinkClick r:id="rId5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24313575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2851125" y="2399370"/>
            <a:ext cx="3441750" cy="1229702"/>
          </a:xfrm>
        </p:spPr>
        <p:txBody>
          <a:bodyPr>
            <a:normAutofit/>
          </a:bodyPr>
          <a:lstStyle/>
          <a:p>
            <a:r>
              <a:rPr lang="en-GB" altLang="en-US" sz="4800" b="1" dirty="0">
                <a:solidFill>
                  <a:srgbClr val="376092"/>
                </a:solidFill>
                <a:cs typeface="Calibri" panose="020F0502020204030204" pitchFamily="34" charset="0"/>
              </a:rPr>
              <a:t>Tables</a:t>
            </a:r>
            <a:endParaRPr lang="en-GB" altLang="en-US" sz="4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2056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39999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Table 1: Percentage of pupils on SEN support by school type and location,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ADB5F6-C686-4E59-8769-AD3BF2707836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317C0FD-A0BB-4D9D-8B73-DA3240D23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585562"/>
              </p:ext>
            </p:extLst>
          </p:nvPr>
        </p:nvGraphicFramePr>
        <p:xfrm>
          <a:off x="252001" y="1120392"/>
          <a:ext cx="8639999" cy="4464000"/>
        </p:xfrm>
        <a:graphic>
          <a:graphicData uri="http://schemas.openxmlformats.org/drawingml/2006/table">
            <a:tbl>
              <a:tblPr/>
              <a:tblGrid>
                <a:gridCol w="2954749">
                  <a:extLst>
                    <a:ext uri="{9D8B030D-6E8A-4147-A177-3AD203B41FA5}">
                      <a16:colId xmlns:a16="http://schemas.microsoft.com/office/drawing/2014/main" val="2685070826"/>
                    </a:ext>
                  </a:extLst>
                </a:gridCol>
                <a:gridCol w="1253131">
                  <a:extLst>
                    <a:ext uri="{9D8B030D-6E8A-4147-A177-3AD203B41FA5}">
                      <a16:colId xmlns:a16="http://schemas.microsoft.com/office/drawing/2014/main" val="426172394"/>
                    </a:ext>
                  </a:extLst>
                </a:gridCol>
                <a:gridCol w="1622470">
                  <a:extLst>
                    <a:ext uri="{9D8B030D-6E8A-4147-A177-3AD203B41FA5}">
                      <a16:colId xmlns:a16="http://schemas.microsoft.com/office/drawing/2014/main" val="4249494689"/>
                    </a:ext>
                  </a:extLst>
                </a:gridCol>
                <a:gridCol w="1253131">
                  <a:extLst>
                    <a:ext uri="{9D8B030D-6E8A-4147-A177-3AD203B41FA5}">
                      <a16:colId xmlns:a16="http://schemas.microsoft.com/office/drawing/2014/main" val="3147333703"/>
                    </a:ext>
                  </a:extLst>
                </a:gridCol>
                <a:gridCol w="1556518">
                  <a:extLst>
                    <a:ext uri="{9D8B030D-6E8A-4147-A177-3AD203B41FA5}">
                      <a16:colId xmlns:a16="http://schemas.microsoft.com/office/drawing/2014/main" val="3429573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School type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South Tyneside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Statistical neighbours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North East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England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91727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State-funded primary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63.2%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60.3%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93973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State-funded secondary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35.4%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34.8%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37.9%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74421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Pupil referral unit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30018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State-funded nursery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0.4%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47655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Non-maintained special school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1547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State-funded special school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407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5389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39999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Table 2: Percentage of pupils with EHCPs by school type and location,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ADB5F6-C686-4E59-8769-AD3BF2707836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317C0FD-A0BB-4D9D-8B73-DA3240D23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96625"/>
              </p:ext>
            </p:extLst>
          </p:nvPr>
        </p:nvGraphicFramePr>
        <p:xfrm>
          <a:off x="252001" y="1120392"/>
          <a:ext cx="8639999" cy="4464000"/>
        </p:xfrm>
        <a:graphic>
          <a:graphicData uri="http://schemas.openxmlformats.org/drawingml/2006/table">
            <a:tbl>
              <a:tblPr/>
              <a:tblGrid>
                <a:gridCol w="2954749">
                  <a:extLst>
                    <a:ext uri="{9D8B030D-6E8A-4147-A177-3AD203B41FA5}">
                      <a16:colId xmlns:a16="http://schemas.microsoft.com/office/drawing/2014/main" val="2685070826"/>
                    </a:ext>
                  </a:extLst>
                </a:gridCol>
                <a:gridCol w="1253131">
                  <a:extLst>
                    <a:ext uri="{9D8B030D-6E8A-4147-A177-3AD203B41FA5}">
                      <a16:colId xmlns:a16="http://schemas.microsoft.com/office/drawing/2014/main" val="426172394"/>
                    </a:ext>
                  </a:extLst>
                </a:gridCol>
                <a:gridCol w="1622470">
                  <a:extLst>
                    <a:ext uri="{9D8B030D-6E8A-4147-A177-3AD203B41FA5}">
                      <a16:colId xmlns:a16="http://schemas.microsoft.com/office/drawing/2014/main" val="4249494689"/>
                    </a:ext>
                  </a:extLst>
                </a:gridCol>
                <a:gridCol w="1253131">
                  <a:extLst>
                    <a:ext uri="{9D8B030D-6E8A-4147-A177-3AD203B41FA5}">
                      <a16:colId xmlns:a16="http://schemas.microsoft.com/office/drawing/2014/main" val="3147333703"/>
                    </a:ext>
                  </a:extLst>
                </a:gridCol>
                <a:gridCol w="1556518">
                  <a:extLst>
                    <a:ext uri="{9D8B030D-6E8A-4147-A177-3AD203B41FA5}">
                      <a16:colId xmlns:a16="http://schemas.microsoft.com/office/drawing/2014/main" val="3429573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School type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South Tyneside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Statistical neighbours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North East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England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91727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State-funded special school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59.5%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56.1%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56.1%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45.5%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93973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State-funded primary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20.3%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24.5%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22.6%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30.3%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74421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State-funded secondary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20.0%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17.2%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18.4%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21.9%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30018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Pupil referral unit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0.4%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0.9%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47655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State-funded nursery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15470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Non-maintained special school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1.3%</a:t>
                      </a:r>
                    </a:p>
                  </a:txBody>
                  <a:tcPr marL="6282" marR="6282" marT="6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407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397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39999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Table 3: Number and percentage of pupils with SEND by sex and level of support, South Tyneside, 2019/20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4CCC2AF-0D9E-4FAF-B115-03CF63001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769160"/>
              </p:ext>
            </p:extLst>
          </p:nvPr>
        </p:nvGraphicFramePr>
        <p:xfrm>
          <a:off x="252000" y="1446240"/>
          <a:ext cx="8639999" cy="3965519"/>
        </p:xfrm>
        <a:graphic>
          <a:graphicData uri="http://schemas.openxmlformats.org/drawingml/2006/table">
            <a:tbl>
              <a:tblPr/>
              <a:tblGrid>
                <a:gridCol w="1350297">
                  <a:extLst>
                    <a:ext uri="{9D8B030D-6E8A-4147-A177-3AD203B41FA5}">
                      <a16:colId xmlns:a16="http://schemas.microsoft.com/office/drawing/2014/main" val="3099690909"/>
                    </a:ext>
                  </a:extLst>
                </a:gridCol>
                <a:gridCol w="2766066">
                  <a:extLst>
                    <a:ext uri="{9D8B030D-6E8A-4147-A177-3AD203B41FA5}">
                      <a16:colId xmlns:a16="http://schemas.microsoft.com/office/drawing/2014/main" val="1850322509"/>
                    </a:ext>
                  </a:extLst>
                </a:gridCol>
                <a:gridCol w="2676363">
                  <a:extLst>
                    <a:ext uri="{9D8B030D-6E8A-4147-A177-3AD203B41FA5}">
                      <a16:colId xmlns:a16="http://schemas.microsoft.com/office/drawing/2014/main" val="1240245771"/>
                    </a:ext>
                  </a:extLst>
                </a:gridCol>
                <a:gridCol w="1847273">
                  <a:extLst>
                    <a:ext uri="{9D8B030D-6E8A-4147-A177-3AD203B41FA5}">
                      <a16:colId xmlns:a16="http://schemas.microsoft.com/office/drawing/2014/main" val="4056591484"/>
                    </a:ext>
                  </a:extLst>
                </a:gridCol>
              </a:tblGrid>
              <a:tr h="75862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06742"/>
                  </a:ext>
                </a:extLst>
              </a:tr>
              <a:tr h="10689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SEN support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2,367</a:t>
                      </a:r>
                      <a:b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(63.3%)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1,373</a:t>
                      </a:r>
                      <a:b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(36.7%)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441825"/>
                  </a:ext>
                </a:extLst>
              </a:tr>
              <a:tr h="10689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EHCP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663</a:t>
                      </a:r>
                      <a:b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(71.2%)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268</a:t>
                      </a:r>
                      <a:b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(28.9%)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214679"/>
                  </a:ext>
                </a:extLst>
              </a:tr>
              <a:tr h="10689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3,030</a:t>
                      </a:r>
                      <a:b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(64.9%)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1,641</a:t>
                      </a:r>
                      <a:b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(35.1%)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4,671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95356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9ADB5F6-C686-4E59-8769-AD3BF2707836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22979912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1" y="204833"/>
            <a:ext cx="8639998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Table 4: Number of pupils with SEND by primary need, South Tyneside, 2015/16 to 2019/20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C224B1-89B5-41C0-901F-93F8EEBCA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17265"/>
              </p:ext>
            </p:extLst>
          </p:nvPr>
        </p:nvGraphicFramePr>
        <p:xfrm>
          <a:off x="252001" y="1064322"/>
          <a:ext cx="8639998" cy="4577358"/>
        </p:xfrm>
        <a:graphic>
          <a:graphicData uri="http://schemas.openxmlformats.org/drawingml/2006/table">
            <a:tbl>
              <a:tblPr/>
              <a:tblGrid>
                <a:gridCol w="3439155">
                  <a:extLst>
                    <a:ext uri="{9D8B030D-6E8A-4147-A177-3AD203B41FA5}">
                      <a16:colId xmlns:a16="http://schemas.microsoft.com/office/drawing/2014/main" val="2149638935"/>
                    </a:ext>
                  </a:extLst>
                </a:gridCol>
                <a:gridCol w="843603">
                  <a:extLst>
                    <a:ext uri="{9D8B030D-6E8A-4147-A177-3AD203B41FA5}">
                      <a16:colId xmlns:a16="http://schemas.microsoft.com/office/drawing/2014/main" val="812128129"/>
                    </a:ext>
                  </a:extLst>
                </a:gridCol>
                <a:gridCol w="819310">
                  <a:extLst>
                    <a:ext uri="{9D8B030D-6E8A-4147-A177-3AD203B41FA5}">
                      <a16:colId xmlns:a16="http://schemas.microsoft.com/office/drawing/2014/main" val="2588214192"/>
                    </a:ext>
                  </a:extLst>
                </a:gridCol>
                <a:gridCol w="819310">
                  <a:extLst>
                    <a:ext uri="{9D8B030D-6E8A-4147-A177-3AD203B41FA5}">
                      <a16:colId xmlns:a16="http://schemas.microsoft.com/office/drawing/2014/main" val="625668652"/>
                    </a:ext>
                  </a:extLst>
                </a:gridCol>
                <a:gridCol w="819310">
                  <a:extLst>
                    <a:ext uri="{9D8B030D-6E8A-4147-A177-3AD203B41FA5}">
                      <a16:colId xmlns:a16="http://schemas.microsoft.com/office/drawing/2014/main" val="257944560"/>
                    </a:ext>
                  </a:extLst>
                </a:gridCol>
                <a:gridCol w="819310">
                  <a:extLst>
                    <a:ext uri="{9D8B030D-6E8A-4147-A177-3AD203B41FA5}">
                      <a16:colId xmlns:a16="http://schemas.microsoft.com/office/drawing/2014/main" val="387515932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240441899"/>
                    </a:ext>
                  </a:extLst>
                </a:gridCol>
              </a:tblGrid>
              <a:tr h="55306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Primary need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2015/16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2016/17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2017/18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2018/19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2019/20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Change (2015/16 to 2019/20)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291912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Social, emotional and mental health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625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669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+262 (42%)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179611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Autistic Spectrum Disorders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268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372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439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+215 (80%)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398452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Speech, language and communications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808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899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896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+133 (17%)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43368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Moderate learning difficulty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680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631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786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+106 (16%)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41551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Specific learning difficulty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711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652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521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649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754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+43 (6%)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923501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Physical disability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209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+30 (24%)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978447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Severe learning difficulty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112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+30 (34%)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783078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Hearing impairment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+15 (21%)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279531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Multi-sensory impairment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+8 (133%)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247346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Visual impairment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+7 (20%)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188230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Profound and multiple learning difficulty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 (-6%)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972194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specialist assessment of type of need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445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523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512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245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-200 (-45%)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861735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 difficulty/disability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577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521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456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248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170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-407 (-71%)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746343"/>
                  </a:ext>
                </a:extLst>
              </a:tr>
              <a:tr h="2808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4,431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4,476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4,305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4,598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4,671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+240 (5%)</a:t>
                      </a:r>
                    </a:p>
                  </a:txBody>
                  <a:tcPr marL="6078" marR="6078" marT="60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6414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A6BE668-D10C-47B9-B30B-E543BAF6733A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12447232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300" b="1" dirty="0">
                <a:solidFill>
                  <a:srgbClr val="376092"/>
                </a:solidFill>
                <a:cs typeface="Calibri" panose="020F0502020204030204" pitchFamily="34" charset="0"/>
              </a:rPr>
              <a:t>Table 5: Number and percentage of pupils with SEND by primary need and level of support, South Tyneside, 2019/20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A7111E-B92A-4B35-B194-71DE98EDF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77600"/>
              </p:ext>
            </p:extLst>
          </p:nvPr>
        </p:nvGraphicFramePr>
        <p:xfrm>
          <a:off x="252000" y="1089001"/>
          <a:ext cx="8640000" cy="4571999"/>
        </p:xfrm>
        <a:graphic>
          <a:graphicData uri="http://schemas.openxmlformats.org/drawingml/2006/table">
            <a:tbl>
              <a:tblPr/>
              <a:tblGrid>
                <a:gridCol w="3724138">
                  <a:extLst>
                    <a:ext uri="{9D8B030D-6E8A-4147-A177-3AD203B41FA5}">
                      <a16:colId xmlns:a16="http://schemas.microsoft.com/office/drawing/2014/main" val="317203340"/>
                    </a:ext>
                  </a:extLst>
                </a:gridCol>
                <a:gridCol w="819310">
                  <a:extLst>
                    <a:ext uri="{9D8B030D-6E8A-4147-A177-3AD203B41FA5}">
                      <a16:colId xmlns:a16="http://schemas.microsoft.com/office/drawing/2014/main" val="104571223"/>
                    </a:ext>
                  </a:extLst>
                </a:gridCol>
                <a:gridCol w="1877726">
                  <a:extLst>
                    <a:ext uri="{9D8B030D-6E8A-4147-A177-3AD203B41FA5}">
                      <a16:colId xmlns:a16="http://schemas.microsoft.com/office/drawing/2014/main" val="2033467202"/>
                    </a:ext>
                  </a:extLst>
                </a:gridCol>
                <a:gridCol w="717101">
                  <a:extLst>
                    <a:ext uri="{9D8B030D-6E8A-4147-A177-3AD203B41FA5}">
                      <a16:colId xmlns:a16="http://schemas.microsoft.com/office/drawing/2014/main" val="2707245004"/>
                    </a:ext>
                  </a:extLst>
                </a:gridCol>
                <a:gridCol w="1501725">
                  <a:extLst>
                    <a:ext uri="{9D8B030D-6E8A-4147-A177-3AD203B41FA5}">
                      <a16:colId xmlns:a16="http://schemas.microsoft.com/office/drawing/2014/main" val="2612370234"/>
                    </a:ext>
                  </a:extLst>
                </a:gridCol>
              </a:tblGrid>
              <a:tr h="2681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Primary need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SEN support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EHCP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577995"/>
                  </a:ext>
                </a:extLst>
              </a:tr>
              <a:tr h="3674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#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 within SEN support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#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 within EHCP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419033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Speech, language and communications needs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21.8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504152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Social, emotional and mental health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9838883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Specific learning difficulty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425898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Moderate learning difficulty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214752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 specialist assessment of type of need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836451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Autistic Spectrum Disorder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28.7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210252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Other difficulty/disability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855807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Physical disability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223055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Hearing impairment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91211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Visual impairment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857351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Multi-sensory impairment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607991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Severe learning difficulty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11.7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601060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Profound and multiple learning difficulty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801041"/>
                  </a:ext>
                </a:extLst>
              </a:tr>
              <a:tr h="28117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9725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E109822-DB27-4B9D-90FF-7FDC0AC47659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</p:spTree>
    <p:extLst>
      <p:ext uri="{BB962C8B-B14F-4D97-AF65-F5344CB8AC3E}">
        <p14:creationId xmlns:p14="http://schemas.microsoft.com/office/powerpoint/2010/main" val="13992674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4833"/>
            <a:ext cx="8640001" cy="763748"/>
          </a:xfrm>
        </p:spPr>
        <p:txBody>
          <a:bodyPr>
            <a:noAutofit/>
          </a:bodyPr>
          <a:lstStyle/>
          <a:p>
            <a:r>
              <a:rPr lang="en-GB" altLang="en-US" sz="2100" b="1" dirty="0">
                <a:solidFill>
                  <a:srgbClr val="376092"/>
                </a:solidFill>
                <a:cs typeface="Calibri" panose="020F0502020204030204" pitchFamily="34" charset="0"/>
              </a:rPr>
              <a:t>Table 6: Number of intervention requests for Healthy Minds Team by topic, South Tyneside, September 2020 to January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C3388-D582-4018-A8D4-C3EF58981A6D}"/>
              </a:ext>
            </a:extLst>
          </p:cNvPr>
          <p:cNvSpPr txBox="1"/>
          <p:nvPr/>
        </p:nvSpPr>
        <p:spPr>
          <a:xfrm>
            <a:off x="2947481" y="6581001"/>
            <a:ext cx="30836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Source: Internal data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AEAC4A-3271-40B6-86F5-5C439BB01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71682"/>
              </p:ext>
            </p:extLst>
          </p:nvPr>
        </p:nvGraphicFramePr>
        <p:xfrm>
          <a:off x="679038" y="1184275"/>
          <a:ext cx="7785925" cy="435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5808">
                  <a:extLst>
                    <a:ext uri="{9D8B030D-6E8A-4147-A177-3AD203B41FA5}">
                      <a16:colId xmlns:a16="http://schemas.microsoft.com/office/drawing/2014/main" val="1531912435"/>
                    </a:ext>
                  </a:extLst>
                </a:gridCol>
                <a:gridCol w="1673446">
                  <a:extLst>
                    <a:ext uri="{9D8B030D-6E8A-4147-A177-3AD203B41FA5}">
                      <a16:colId xmlns:a16="http://schemas.microsoft.com/office/drawing/2014/main" val="2734088863"/>
                    </a:ext>
                  </a:extLst>
                </a:gridCol>
                <a:gridCol w="2166671">
                  <a:extLst>
                    <a:ext uri="{9D8B030D-6E8A-4147-A177-3AD203B41FA5}">
                      <a16:colId xmlns:a16="http://schemas.microsoft.com/office/drawing/2014/main" val="76369249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Intervention request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Number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Percentage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7671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Child anxiety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37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28.2%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90368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Parent training (individual/couple)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17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13.0%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45642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Behavioural difficulties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15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11.5%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27575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Watchful waiting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15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11.5%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96888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Behaviour therapy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14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10.7%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151535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Emotion regulation therapy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6.9%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03336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Behavioural activation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7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5.3%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00357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Adolescent anxiety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4.6%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6658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Child anxiety (group intervention)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4.6%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3079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Adolescent low mood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3.8%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0637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5368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4833"/>
            <a:ext cx="8640001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Table 7: Population projections for individuals ages 0 to 25 years in South Tyneside, 2018 to 2030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C3388-D582-4018-A8D4-C3EF58981A6D}"/>
              </a:ext>
            </a:extLst>
          </p:cNvPr>
          <p:cNvSpPr txBox="1"/>
          <p:nvPr/>
        </p:nvSpPr>
        <p:spPr>
          <a:xfrm>
            <a:off x="2947481" y="6581001"/>
            <a:ext cx="30836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BE1E28-9760-46AC-BEBF-05C7435EA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048945"/>
              </p:ext>
            </p:extLst>
          </p:nvPr>
        </p:nvGraphicFramePr>
        <p:xfrm>
          <a:off x="252000" y="1326646"/>
          <a:ext cx="8640001" cy="4067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9250">
                  <a:extLst>
                    <a:ext uri="{9D8B030D-6E8A-4147-A177-3AD203B41FA5}">
                      <a16:colId xmlns:a16="http://schemas.microsoft.com/office/drawing/2014/main" val="2297927184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184734547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9064694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1053653373"/>
                    </a:ext>
                  </a:extLst>
                </a:gridCol>
                <a:gridCol w="2140085">
                  <a:extLst>
                    <a:ext uri="{9D8B030D-6E8A-4147-A177-3AD203B41FA5}">
                      <a16:colId xmlns:a16="http://schemas.microsoft.com/office/drawing/2014/main" val="390102605"/>
                    </a:ext>
                  </a:extLst>
                </a:gridCol>
                <a:gridCol w="2337466">
                  <a:extLst>
                    <a:ext uri="{9D8B030D-6E8A-4147-A177-3AD203B41FA5}">
                      <a16:colId xmlns:a16="http://schemas.microsoft.com/office/drawing/2014/main" val="181211831"/>
                    </a:ext>
                  </a:extLst>
                </a:gridCol>
              </a:tblGrid>
              <a:tr h="7812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Age group</a:t>
                      </a:r>
                      <a:br>
                        <a:rPr lang="en-GB" sz="1600" b="1" u="none" strike="noStrike" dirty="0">
                          <a:effectLst/>
                        </a:rPr>
                      </a:br>
                      <a:r>
                        <a:rPr lang="en-GB" sz="1600" b="0" u="none" strike="noStrike" dirty="0">
                          <a:effectLst/>
                        </a:rPr>
                        <a:t>(years)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6" marR="5296" marT="5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2018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6" marR="5296" marT="5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2025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6" marR="5296" marT="5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2030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6" marR="5296" marT="5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Change, 2018 to 2030</a:t>
                      </a:r>
                      <a:br>
                        <a:rPr lang="en-GB" sz="1600" b="1" u="none" strike="noStrike" dirty="0">
                          <a:effectLst/>
                        </a:rPr>
                      </a:br>
                      <a:r>
                        <a:rPr lang="en-GB" sz="1600" b="0" u="none" strike="noStrike" dirty="0">
                          <a:effectLst/>
                        </a:rPr>
                        <a:t>(number)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6" marR="5296" marT="5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</a:rPr>
                        <a:t>Change, 2018 to 2030</a:t>
                      </a:r>
                      <a:br>
                        <a:rPr lang="en-GB" sz="1600" b="1" u="none" strike="noStrike" dirty="0">
                          <a:effectLst/>
                        </a:rPr>
                      </a:br>
                      <a:r>
                        <a:rPr lang="en-GB" sz="1600" b="0" u="none" strike="noStrike" dirty="0">
                          <a:effectLst/>
                        </a:rPr>
                        <a:t>(percentage)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96" marR="5296" marT="5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686148"/>
                  </a:ext>
                </a:extLst>
              </a:tr>
              <a:tr h="5477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0-4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8,359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7,764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7,687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-672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-8.0%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876033"/>
                  </a:ext>
                </a:extLst>
              </a:tr>
              <a:tr h="5477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5-9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8,703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8,644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8,171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-532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-6.1%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829238"/>
                  </a:ext>
                </a:extLst>
              </a:tr>
              <a:tr h="5477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10-14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8,272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9,035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8,865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468666"/>
                  </a:ext>
                </a:extLst>
              </a:tr>
              <a:tr h="5477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15-19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7,654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8,650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9,050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1,396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18.2%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82329"/>
                  </a:ext>
                </a:extLst>
              </a:tr>
              <a:tr h="5477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20-25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10,265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8,819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9,762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-503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-4.9%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15637"/>
                  </a:ext>
                </a:extLst>
              </a:tr>
              <a:tr h="5477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43,253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42,912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43,536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3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28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4: Percentage of new EHCP assessment requests refused by location, 2016 to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E18F55-8A13-45D5-B754-4ED5602861F2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F52A418-3B86-485E-BA49-F9862C9508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591610"/>
              </p:ext>
            </p:extLst>
          </p:nvPr>
        </p:nvGraphicFramePr>
        <p:xfrm>
          <a:off x="252000" y="1025308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10270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4833"/>
            <a:ext cx="8640001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Table 8: Trends in the utilisation of SEND-related services in South Tyneside, 2015/16 to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C3388-D582-4018-A8D4-C3EF58981A6D}"/>
              </a:ext>
            </a:extLst>
          </p:cNvPr>
          <p:cNvSpPr txBox="1"/>
          <p:nvPr/>
        </p:nvSpPr>
        <p:spPr>
          <a:xfrm>
            <a:off x="2947481" y="6581001"/>
            <a:ext cx="30836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Source: Internal data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9769DF1-4972-4E75-83B7-E856E1083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15092"/>
              </p:ext>
            </p:extLst>
          </p:nvPr>
        </p:nvGraphicFramePr>
        <p:xfrm>
          <a:off x="252000" y="1033273"/>
          <a:ext cx="8640001" cy="4535995"/>
        </p:xfrm>
        <a:graphic>
          <a:graphicData uri="http://schemas.openxmlformats.org/drawingml/2006/table">
            <a:tbl>
              <a:tblPr/>
              <a:tblGrid>
                <a:gridCol w="2876682">
                  <a:extLst>
                    <a:ext uri="{9D8B030D-6E8A-4147-A177-3AD203B41FA5}">
                      <a16:colId xmlns:a16="http://schemas.microsoft.com/office/drawing/2014/main" val="2237534654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3294848206"/>
                    </a:ext>
                  </a:extLst>
                </a:gridCol>
                <a:gridCol w="746797">
                  <a:extLst>
                    <a:ext uri="{9D8B030D-6E8A-4147-A177-3AD203B41FA5}">
                      <a16:colId xmlns:a16="http://schemas.microsoft.com/office/drawing/2014/main" val="4210876190"/>
                    </a:ext>
                  </a:extLst>
                </a:gridCol>
                <a:gridCol w="804898">
                  <a:extLst>
                    <a:ext uri="{9D8B030D-6E8A-4147-A177-3AD203B41FA5}">
                      <a16:colId xmlns:a16="http://schemas.microsoft.com/office/drawing/2014/main" val="2846171778"/>
                    </a:ext>
                  </a:extLst>
                </a:gridCol>
                <a:gridCol w="804898">
                  <a:extLst>
                    <a:ext uri="{9D8B030D-6E8A-4147-A177-3AD203B41FA5}">
                      <a16:colId xmlns:a16="http://schemas.microsoft.com/office/drawing/2014/main" val="2231340135"/>
                    </a:ext>
                  </a:extLst>
                </a:gridCol>
                <a:gridCol w="978278">
                  <a:extLst>
                    <a:ext uri="{9D8B030D-6E8A-4147-A177-3AD203B41FA5}">
                      <a16:colId xmlns:a16="http://schemas.microsoft.com/office/drawing/2014/main" val="4052409739"/>
                    </a:ext>
                  </a:extLst>
                </a:gridCol>
                <a:gridCol w="832730">
                  <a:extLst>
                    <a:ext uri="{9D8B030D-6E8A-4147-A177-3AD203B41FA5}">
                      <a16:colId xmlns:a16="http://schemas.microsoft.com/office/drawing/2014/main" val="3507285780"/>
                    </a:ext>
                  </a:extLst>
                </a:gridCol>
              </a:tblGrid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Service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Indicator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2015/16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2016/17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2017/18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2018/19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2019/20</a:t>
                      </a:r>
                    </a:p>
                  </a:txBody>
                  <a:tcPr marL="5657" marR="5657" marT="5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138263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Children's occupational therapy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New referrals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*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610202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Children's physiotherapy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New referrals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361129"/>
                  </a:ext>
                </a:extLst>
              </a:tr>
              <a:tr h="4501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Children’s speech and language therapy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New referrals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175201"/>
                  </a:ext>
                </a:extLst>
              </a:tr>
              <a:tr h="4501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Children and Young People's Service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Referrals accepted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1,095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921124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Educational psychology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New referrals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705335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Emotional Resilience Team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Referrals accepted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71076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Healthy Minds Team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Referrals accepted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350857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Hearing impairment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Active caseload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299525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Lifecycle Mental Health Service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Referrals accepted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1,135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1,482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1,781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1,324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322670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Portage and pre-school service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Active caseload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337130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SENDIASS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Service users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948519"/>
                  </a:ext>
                </a:extLst>
              </a:tr>
              <a:tr h="33050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Visual impairment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Active caseload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6156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B5B73EF-D018-4F98-B1C2-ED3BCAFF74BD}"/>
              </a:ext>
            </a:extLst>
          </p:cNvPr>
          <p:cNvSpPr txBox="1"/>
          <p:nvPr/>
        </p:nvSpPr>
        <p:spPr>
          <a:xfrm>
            <a:off x="1400176" y="5638326"/>
            <a:ext cx="211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 Data not available</a:t>
            </a:r>
          </a:p>
          <a:p>
            <a:r>
              <a:rPr lang="en-GB" sz="1200" dirty="0"/>
              <a:t>** Service started in 2019/20</a:t>
            </a:r>
          </a:p>
        </p:txBody>
      </p:sp>
    </p:spTree>
    <p:extLst>
      <p:ext uri="{BB962C8B-B14F-4D97-AF65-F5344CB8AC3E}">
        <p14:creationId xmlns:p14="http://schemas.microsoft.com/office/powerpoint/2010/main" val="175457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5: Percentage of new EHCPs issued within 20 weeks by location, 2015 to 2019*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6EF7AF-6E09-4940-ADE4-4DC3CA4C1B9F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85ECF8-CA9D-453E-B62B-1BDFF39DEC9F}"/>
              </a:ext>
            </a:extLst>
          </p:cNvPr>
          <p:cNvSpPr txBox="1"/>
          <p:nvPr/>
        </p:nvSpPr>
        <p:spPr>
          <a:xfrm>
            <a:off x="1375961" y="5750919"/>
            <a:ext cx="5711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*Excluding legal exemptions for whom the 20-week requirement does not apply.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54FDD28-B3EF-4B2E-8535-6B8DB48DC5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308528"/>
              </p:ext>
            </p:extLst>
          </p:nvPr>
        </p:nvGraphicFramePr>
        <p:xfrm>
          <a:off x="252000" y="968581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743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6: Percentage of pupils with SEND by location and level of support, 2019/20</a:t>
            </a:r>
            <a:endParaRPr lang="en-GB" sz="2400" b="1" dirty="0">
              <a:solidFill>
                <a:srgbClr val="376092"/>
              </a:solidFill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8AAC0-2780-42F0-9976-63E87F25A81C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5253AA8-EA53-492D-A2A2-606630368B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082862"/>
              </p:ext>
            </p:extLst>
          </p:nvPr>
        </p:nvGraphicFramePr>
        <p:xfrm>
          <a:off x="252000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55420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0" y="204833"/>
            <a:ext cx="8640000" cy="763748"/>
          </a:xfrm>
        </p:spPr>
        <p:txBody>
          <a:bodyPr>
            <a:noAutofit/>
          </a:bodyPr>
          <a:lstStyle/>
          <a:p>
            <a:r>
              <a:rPr lang="en-GB" altLang="en-US" sz="2400" b="1" dirty="0">
                <a:solidFill>
                  <a:srgbClr val="376092"/>
                </a:solidFill>
                <a:cs typeface="Calibri" panose="020F0502020204030204" pitchFamily="34" charset="0"/>
              </a:rPr>
              <a:t>Figure 7: Percentage of pupils receiving SEN support by location, 2014/15 to 2019/20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B3685F-F423-4B7D-A7A9-F5A9443D567A}"/>
              </a:ext>
            </a:extLst>
          </p:cNvPr>
          <p:cNvSpPr txBox="1"/>
          <p:nvPr/>
        </p:nvSpPr>
        <p:spPr>
          <a:xfrm>
            <a:off x="3147303" y="6581001"/>
            <a:ext cx="19623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dirty="0"/>
              <a:t>Click </a:t>
            </a:r>
            <a:r>
              <a:rPr lang="en-GB" sz="1200" dirty="0">
                <a:hlinkClick r:id="rId3"/>
              </a:rPr>
              <a:t>here</a:t>
            </a:r>
            <a:r>
              <a:rPr lang="en-GB" sz="1200" dirty="0"/>
              <a:t> for data source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34464C2-C057-4A41-904A-E09177D361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317415"/>
              </p:ext>
            </p:extLst>
          </p:nvPr>
        </p:nvGraphicFramePr>
        <p:xfrm>
          <a:off x="252000" y="999000"/>
          <a:ext cx="8640000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648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porate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10724</TotalTime>
  <Words>2931</Words>
  <Application>Microsoft Office PowerPoint</Application>
  <PresentationFormat>On-screen Show (4:3)</PresentationFormat>
  <Paragraphs>777</Paragraphs>
  <Slides>60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Arial</vt:lpstr>
      <vt:lpstr>Calibri</vt:lpstr>
      <vt:lpstr>Office Theme</vt:lpstr>
      <vt:lpstr>Children and Young People with Special Educational Needs and Disabilities (SEND)</vt:lpstr>
      <vt:lpstr>Figures</vt:lpstr>
      <vt:lpstr>Figure 1: Percentage of population ages 0-25 years with a statement/EHCP by location, 2015 to 2020*</vt:lpstr>
      <vt:lpstr>Figure 2: Percentage of population ages 0 to 25 years with an EHCP by local authority, 2020</vt:lpstr>
      <vt:lpstr>Figure 3: Number of individuals with a statement/EHCP by age group and year, South Tyneside, 2015 to 2020*</vt:lpstr>
      <vt:lpstr>Figure 4: Percentage of new EHCP assessment requests refused by location, 2016 to 2019</vt:lpstr>
      <vt:lpstr>Figure 5: Percentage of new EHCPs issued within 20 weeks by location, 2015 to 2019*</vt:lpstr>
      <vt:lpstr>Figure 6: Percentage of pupils with SEND by location and level of support, 2019/20</vt:lpstr>
      <vt:lpstr>Figure 7: Percentage of pupils receiving SEN support by location, 2014/15 to 2019/20</vt:lpstr>
      <vt:lpstr>Figure 8: Percentage of pupils with a statement/EHCP by location, 2014/15 to 2019/20*</vt:lpstr>
      <vt:lpstr>Figure 9: Percentage of pupils with SEND by level of support, North East local authorities, 2019/20</vt:lpstr>
      <vt:lpstr>Figure 10: Percentage of pupils with SEND by level of support, South Tyneside and statistical neighbours, 2019/20</vt:lpstr>
      <vt:lpstr>Figure 11: Age distribution of pupils with SEND by level of support, South Tyneside, 2019/20</vt:lpstr>
      <vt:lpstr>Figure 12: Percentage of pupils with a statement/EHCP attending special schools by location, 2015/16 to 2019/20</vt:lpstr>
      <vt:lpstr>Figure 13: Percentage of pupils eligible for free school meals by location and level of support, 2019/20</vt:lpstr>
      <vt:lpstr>Figure 14: Number of pupils with SEND by primary need, South Tyneside, 2019/20</vt:lpstr>
      <vt:lpstr>Figure 15: Distribution of primary needs among pupils on SEN support in state-funded primary schools by location, 2019/20</vt:lpstr>
      <vt:lpstr>Figure 16: Distribution of primary needs among pupils with EHCPs in state-funded primary schools by location, 2019/20</vt:lpstr>
      <vt:lpstr>Figure 17: Distribution of primary needs among pupils on SEN support in state-funded secondary schools by location, 2019/20</vt:lpstr>
      <vt:lpstr>Figure 18: Distribution of primary needs among pupils with EHCPs in state-funded secondary schools by location, 2019/20</vt:lpstr>
      <vt:lpstr>Figure 19: Distribution of primary needs among pupils with EHCPs in state-funded special schools by location, 2019/20</vt:lpstr>
      <vt:lpstr>Figure 20: Percentage of pupils with EHCPs attending any type of special school by primary need and location, 2019/20</vt:lpstr>
      <vt:lpstr>Figure 21: Percentage of pupils receiving SEN support for whom a specialist assessment of type of need has not been completed, 2015/16 to 2019/20</vt:lpstr>
      <vt:lpstr>Figure 22: Percentage of pupils with EHCPs in state-funded schools reaching the expected standard at the end of Key Stage 1 by subject and location, 2018/19</vt:lpstr>
      <vt:lpstr>Figure 23: Percentage of pupils on SEN support in state-funded schools reaching the expected standard at the end of Key Stage 1 by subject and location, 2018/19</vt:lpstr>
      <vt:lpstr>Figure 24: Percentage of pupils in state-funded schools reaching the expected standard in reading, writing and maths at the end of Key Stage 2 by location and level of support, 2018/19</vt:lpstr>
      <vt:lpstr>Figure 25: Percentage of pupils achieving grades 4 or above in English and mathematics GCSEs by location and level of support, 2018/19</vt:lpstr>
      <vt:lpstr>Figure 26: Percentage of 19-year-olds on SEN support with Level 2 and 3 qualifications by location, 2015 to 2019</vt:lpstr>
      <vt:lpstr>Figure 27: Percentage of 19-year-olds with EHCPs with Level 2 and 3 qualifications by location, 2015 to 2019</vt:lpstr>
      <vt:lpstr>Figure 28: Percentage of 19-year-olds with no identified SEND with Level 2 and 3 qualifications by location, 2015 to 2019</vt:lpstr>
      <vt:lpstr>Figure 29: Overall absence rate among pupils in state-funded primary, secondary, and special schools by location and level of support, 2018/19</vt:lpstr>
      <vt:lpstr>Figure 30: Percentage of enrolments in state-funded primary, secondary, and special schools classified as persistent absentees by location and level of support, 2018/19</vt:lpstr>
      <vt:lpstr>Figure 31: Overall absence rate among pupils in state-funded primary, secondary, and special schools in South Tyneside by primary need, 2018/19</vt:lpstr>
      <vt:lpstr>Figure 32: Fixed period exclusion rate among pupils with EHCPs in state-funded primary, secondary, and special schools by location and academic year</vt:lpstr>
      <vt:lpstr>Figure 33: Fixed period exclusion rate among pupils on SEN support in state-funded primary, secondary, and special schools by location and academic year</vt:lpstr>
      <vt:lpstr>Figure 34: Permanent exclusion rate among pupils in state-funded primary, secondary, and special schools by location and level of support, 2018/19</vt:lpstr>
      <vt:lpstr>Figure 35: Percentage of children in need by location and level of support, 2019</vt:lpstr>
      <vt:lpstr>Figure 36: Percentage of children looked after by location and level of support, 2019</vt:lpstr>
      <vt:lpstr>Figure 37: Percentage of 16- and 17-year-olds who are recorded as NEET or unknown by location and level of support, 2018 to 2020 </vt:lpstr>
      <vt:lpstr>Figure 38: Percentage of 16- and 17-year-olds with EHCPs recorded as NEET or whose status is unknown by local authority, 2020</vt:lpstr>
      <vt:lpstr>Figure 39: Percentage of pupils in state-funded mainstream and special schools going to or remaining in education, training or employment after Key Stage 4 by location and level of support, 2018/19</vt:lpstr>
      <vt:lpstr>Figure 40: Percentage of pupils with EHCPs in state-funded mainstream and special schools by destination type after Key Stage 4, South Tyneside, 2014/15 to 2018/19 </vt:lpstr>
      <vt:lpstr>Figure 41: Percentage of working age (18-64) service users who received long-term support during the year with a primary support reason of learning disability support who are in paid employment, 2015/16 to 2019/20</vt:lpstr>
      <vt:lpstr>Figure 42: Percentage of working age (18-64) service users who received long-term support during the year with a primary support reason of learning disability support, who are living on their own or with their family, 2015/16 to 2019/20</vt:lpstr>
      <vt:lpstr>Figure 43: Number of individuals awaiting assessment from South Tyneside Lifecyle Mental Health Service by current waiting time, April 2019 to February 2021</vt:lpstr>
      <vt:lpstr>Figure 44: Number of individuals awaiting treatment from South Tyneside Lifecyle Mental Health Service by current waiting time, April 2019 to February 2021</vt:lpstr>
      <vt:lpstr>Figure 45: Percentage of individuals with EHCPs in reception through Year 11 by social care involvement and location of placement, 2021*</vt:lpstr>
      <vt:lpstr>Figure 46: Distribution of primary needs among individuals with EHCPs in reception through Year 11 by location of placement, 2021*</vt:lpstr>
      <vt:lpstr>Figure 47: Number of individuals ages 0 to 15 years with EHCPs maintained by South Tyneside, 2011-2020 (actual) and 2021-2030 (projected)</vt:lpstr>
      <vt:lpstr>Figure 48: Number of pupils ages 4 to 15 years with EHCPs in South Tyneside schools, 2015-2019 (actual) and 2020-2024 (projected)</vt:lpstr>
      <vt:lpstr>Figure 49: Number of pupils ages 4 to 15 years receiving SEN support in South Tyneside schools, 2015-2019 (actual) and 2020-2024 (projected)</vt:lpstr>
      <vt:lpstr>Tables</vt:lpstr>
      <vt:lpstr>Table 1: Percentage of pupils on SEN support by school type and location, 2019/20</vt:lpstr>
      <vt:lpstr>Table 2: Percentage of pupils with EHCPs by school type and location, 2019/20</vt:lpstr>
      <vt:lpstr>Table 3: Number and percentage of pupils with SEND by sex and level of support, South Tyneside, 2019/20</vt:lpstr>
      <vt:lpstr>Table 4: Number of pupils with SEND by primary need, South Tyneside, 2015/16 to 2019/20</vt:lpstr>
      <vt:lpstr>Table 5: Number and percentage of pupils with SEND by primary need and level of support, South Tyneside, 2019/20</vt:lpstr>
      <vt:lpstr>Table 6: Number of intervention requests for Healthy Minds Team by topic, South Tyneside, September 2020 to January 2021</vt:lpstr>
      <vt:lpstr>Table 7: Population projections for individuals ages 0 to 25 years in South Tyneside, 2018 to 2030</vt:lpstr>
      <vt:lpstr>Table 8: Trends in the utilisation of SEND-related services in South Tyneside, 2015/16 to 2019/20</vt:lpstr>
    </vt:vector>
  </TitlesOfParts>
  <Company>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Jasperse</dc:creator>
  <cp:lastModifiedBy>Joe Jasperse</cp:lastModifiedBy>
  <cp:revision>369</cp:revision>
  <cp:lastPrinted>2019-11-11T17:25:06Z</cp:lastPrinted>
  <dcterms:created xsi:type="dcterms:W3CDTF">2018-10-05T11:46:55Z</dcterms:created>
  <dcterms:modified xsi:type="dcterms:W3CDTF">2021-05-27T08:41:52Z</dcterms:modified>
</cp:coreProperties>
</file>