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400" r:id="rId2"/>
    <p:sldId id="398" r:id="rId3"/>
    <p:sldId id="387" r:id="rId4"/>
    <p:sldId id="313" r:id="rId5"/>
    <p:sldId id="379" r:id="rId6"/>
    <p:sldId id="388" r:id="rId7"/>
    <p:sldId id="390" r:id="rId8"/>
    <p:sldId id="402" r:id="rId9"/>
    <p:sldId id="392" r:id="rId10"/>
    <p:sldId id="394" r:id="rId11"/>
    <p:sldId id="396" r:id="rId12"/>
    <p:sldId id="281" r:id="rId13"/>
    <p:sldId id="278" r:id="rId14"/>
    <p:sldId id="282" r:id="rId15"/>
    <p:sldId id="277" r:id="rId16"/>
    <p:sldId id="403" r:id="rId17"/>
    <p:sldId id="279" r:id="rId18"/>
    <p:sldId id="38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 Whalen" initials="A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79" autoAdjust="0"/>
    <p:restoredTop sz="47438" autoAdjust="0"/>
  </p:normalViewPr>
  <p:slideViewPr>
    <p:cSldViewPr snapToGrid="0" snapToObjects="1">
      <p:cViewPr varScale="1">
        <p:scale>
          <a:sx n="29" d="100"/>
          <a:sy n="29" d="100"/>
        </p:scale>
        <p:origin x="1824" y="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80" d="100"/>
          <a:sy n="80" d="100"/>
        </p:scale>
        <p:origin x="-231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458547-75D9-4E1E-899A-BA5DFC73795E}" type="datetimeFigureOut">
              <a:rPr lang="en-GB" smtClean="0"/>
              <a:t>04/03/2022</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40925E-8683-49B4-A45C-D6B4C5FB3FD3}" type="slidenum">
              <a:rPr lang="en-GB" smtClean="0"/>
              <a:t>‹#›</a:t>
            </a:fld>
            <a:endParaRPr lang="en-GB" dirty="0"/>
          </a:p>
        </p:txBody>
      </p:sp>
    </p:spTree>
    <p:extLst>
      <p:ext uri="{BB962C8B-B14F-4D97-AF65-F5344CB8AC3E}">
        <p14:creationId xmlns:p14="http://schemas.microsoft.com/office/powerpoint/2010/main" val="3653915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7C6E43-FFEC-42BD-907E-EBF8F89289D3}" type="datetimeFigureOut">
              <a:rPr lang="en-GB" smtClean="0"/>
              <a:t>04/03/2022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5F79E-A502-4426-BDD5-D397F9BE3C01}" type="slidenum">
              <a:rPr lang="en-GB" smtClean="0"/>
              <a:t>‹#›</a:t>
            </a:fld>
            <a:endParaRPr lang="en-GB" dirty="0"/>
          </a:p>
        </p:txBody>
      </p:sp>
    </p:spTree>
    <p:extLst>
      <p:ext uri="{BB962C8B-B14F-4D97-AF65-F5344CB8AC3E}">
        <p14:creationId xmlns:p14="http://schemas.microsoft.com/office/powerpoint/2010/main" val="1420882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afeguarding.network/content/leading-a-safeguarding-cultur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https://www.youtube.com/watch?v=pZwvrxVavnQ</a:t>
            </a:r>
          </a:p>
          <a:p>
            <a:endParaRPr lang="en-GB" dirty="0"/>
          </a:p>
          <a:p>
            <a:r>
              <a:rPr lang="en-GB" b="1" dirty="0"/>
              <a:t>Will anyone ask?</a:t>
            </a:r>
          </a:p>
        </p:txBody>
      </p:sp>
      <p:sp>
        <p:nvSpPr>
          <p:cNvPr id="4" name="Slide Number Placeholder 3"/>
          <p:cNvSpPr>
            <a:spLocks noGrp="1"/>
          </p:cNvSpPr>
          <p:nvPr>
            <p:ph type="sldNum" sz="quarter" idx="5"/>
          </p:nvPr>
        </p:nvSpPr>
        <p:spPr/>
        <p:txBody>
          <a:bodyPr/>
          <a:lstStyle/>
          <a:p>
            <a:fld id="{A5C5F79E-A502-4426-BDD5-D397F9BE3C01}" type="slidenum">
              <a:rPr lang="en-GB" smtClean="0"/>
              <a:t>1</a:t>
            </a:fld>
            <a:endParaRPr lang="en-GB" dirty="0"/>
          </a:p>
        </p:txBody>
      </p:sp>
    </p:spTree>
    <p:extLst>
      <p:ext uri="{BB962C8B-B14F-4D97-AF65-F5344CB8AC3E}">
        <p14:creationId xmlns:p14="http://schemas.microsoft.com/office/powerpoint/2010/main" val="1854687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spc="-10" dirty="0">
                <a:effectLst/>
                <a:latin typeface="Arial" panose="020B0604020202020204" pitchFamily="34" charset="0"/>
                <a:ea typeface="Times New Roman" panose="02020603050405020304" pitchFamily="18" charset="0"/>
                <a:cs typeface="Times New Roman" panose="02020603050405020304" pitchFamily="18" charset="0"/>
              </a:rPr>
              <a:t>Culture of Safeguarding</a:t>
            </a:r>
            <a:endParaRPr lang="en-GB" b="0" i="0" dirty="0">
              <a:solidFill>
                <a:srgbClr val="222743"/>
              </a:solidFill>
              <a:effectLst/>
              <a:latin typeface="Arial" panose="020B0604020202020204" pitchFamily="34" charset="0"/>
            </a:endParaRPr>
          </a:p>
          <a:p>
            <a:endParaRPr lang="en-GB" b="0" i="0" dirty="0">
              <a:solidFill>
                <a:srgbClr val="222743"/>
              </a:solidFill>
              <a:effectLst/>
              <a:latin typeface="Arial" panose="020B0604020202020204" pitchFamily="34" charset="0"/>
            </a:endParaRPr>
          </a:p>
          <a:p>
            <a:r>
              <a:rPr lang="en-GB" b="0" i="0" dirty="0">
                <a:solidFill>
                  <a:srgbClr val="222743"/>
                </a:solidFill>
                <a:effectLst/>
                <a:latin typeface="Arial" panose="020B0604020202020204" pitchFamily="34" charset="0"/>
              </a:rPr>
              <a:t>First and foremost, it is about making sure that all of us provide a safe environment in which people can learn. Having a curriculum to promote safety and the correct documents, policies, procedures and records is also very important. Additionally, staff knowledge of the indicators of abuse and neglect is critical. Without these elements, safeguarding will be ineffective, just as it will if we fail to act on early signs of abuse and neglect, do not share information, or do not listen to what learners tell us. </a:t>
            </a:r>
          </a:p>
          <a:p>
            <a:endParaRPr lang="en-GB" b="0" i="0" dirty="0">
              <a:solidFill>
                <a:srgbClr val="222743"/>
              </a:solidFill>
              <a:effectLst/>
              <a:latin typeface="Arial" panose="020B0604020202020204" pitchFamily="34" charset="0"/>
            </a:endParaRPr>
          </a:p>
          <a:p>
            <a:r>
              <a:rPr lang="en-GB" b="0" i="0" dirty="0">
                <a:solidFill>
                  <a:srgbClr val="222743"/>
                </a:solidFill>
                <a:effectLst/>
                <a:latin typeface="Arial" panose="020B0604020202020204" pitchFamily="34" charset="0"/>
              </a:rPr>
              <a:t>Even if learners say they </a:t>
            </a:r>
            <a:r>
              <a:rPr lang="en-GB" b="0" i="1" dirty="0">
                <a:solidFill>
                  <a:srgbClr val="222743"/>
                </a:solidFill>
                <a:effectLst/>
                <a:latin typeface="Arial" panose="020B0604020202020204" pitchFamily="34" charset="0"/>
              </a:rPr>
              <a:t>feel</a:t>
            </a:r>
            <a:r>
              <a:rPr lang="en-GB" b="0" i="0" dirty="0">
                <a:solidFill>
                  <a:srgbClr val="222743"/>
                </a:solidFill>
                <a:effectLst/>
                <a:latin typeface="Arial" panose="020B0604020202020204" pitchFamily="34" charset="0"/>
              </a:rPr>
              <a:t> safe, we must keep asking ourselves whether they </a:t>
            </a:r>
            <a:r>
              <a:rPr lang="en-GB" b="0" i="1" dirty="0">
                <a:solidFill>
                  <a:srgbClr val="222743"/>
                </a:solidFill>
                <a:effectLst/>
                <a:latin typeface="Arial" panose="020B0604020202020204" pitchFamily="34" charset="0"/>
              </a:rPr>
              <a:t>are</a:t>
            </a:r>
            <a:r>
              <a:rPr lang="en-GB" b="0" i="0" dirty="0">
                <a:solidFill>
                  <a:srgbClr val="222743"/>
                </a:solidFill>
                <a:effectLst/>
                <a:latin typeface="Arial" panose="020B0604020202020204" pitchFamily="34" charset="0"/>
              </a:rPr>
              <a:t> safe. </a:t>
            </a:r>
          </a:p>
          <a:p>
            <a:endParaRPr lang="en-GB" b="0" i="0" dirty="0">
              <a:solidFill>
                <a:srgbClr val="222743"/>
              </a:solidFill>
              <a:effectLst/>
              <a:latin typeface="Arial" panose="020B0604020202020204" pitchFamily="34" charset="0"/>
            </a:endParaRPr>
          </a:p>
          <a:p>
            <a:r>
              <a:rPr lang="en-GB" b="0" i="0" dirty="0">
                <a:solidFill>
                  <a:srgbClr val="222743"/>
                </a:solidFill>
                <a:effectLst/>
                <a:latin typeface="Arial" panose="020B0604020202020204" pitchFamily="34" charset="0"/>
              </a:rPr>
              <a:t>The truth is that we do not know, so we must take every step to develop a culture that is as safe as possible.</a:t>
            </a:r>
            <a:endParaRPr lang="en-GB" sz="1200" kern="1200" dirty="0">
              <a:solidFill>
                <a:schemeClr val="tx1"/>
              </a:solidFill>
              <a:effectLst/>
              <a:latin typeface="+mn-lt"/>
              <a:ea typeface="+mn-ea"/>
              <a:cs typeface="+mn-cs"/>
            </a:endParaRPr>
          </a:p>
          <a:p>
            <a:pPr>
              <a:lnSpc>
                <a:spcPts val="2625"/>
              </a:lnSpc>
              <a:spcAft>
                <a:spcPts val="800"/>
              </a:spcAft>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r>
              <a:rPr lang="en-GB" sz="1200" b="1" spc="-10" dirty="0">
                <a:effectLst/>
                <a:latin typeface="Arial" panose="020B0604020202020204" pitchFamily="34" charset="0"/>
                <a:ea typeface="Times New Roman" panose="02020603050405020304" pitchFamily="18" charset="0"/>
                <a:cs typeface="Times New Roman" panose="02020603050405020304" pitchFamily="18" charset="0"/>
              </a:rPr>
              <a:t>Ask yourself the following questions to test your culture and response: </a:t>
            </a:r>
          </a:p>
          <a:p>
            <a:endParaRPr lang="en-GB" sz="1200" b="1" spc="-10" dirty="0">
              <a:effectLst/>
              <a:latin typeface="Arial" panose="020B0604020202020204" pitchFamily="34" charset="0"/>
              <a:cs typeface="Times New Roman" panose="02020603050405020304" pitchFamily="18" charset="0"/>
            </a:endParaRPr>
          </a:p>
          <a:p>
            <a:pPr lvl="0">
              <a:spcAft>
                <a:spcPts val="800"/>
              </a:spcAft>
              <a:buSzPts val="1000"/>
              <a:tabLst>
                <a:tab pos="4572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Do your female learners feel safe when in the classroom?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lvl="0">
              <a:spcAft>
                <a:spcPts val="800"/>
              </a:spcAft>
              <a:buSzPts val="1000"/>
              <a:tabLst>
                <a:tab pos="4572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Do your female learners know how to protect themselves from abuse online?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lvl="0">
              <a:spcAft>
                <a:spcPts val="800"/>
              </a:spcAft>
              <a:buSzPts val="1000"/>
              <a:tabLst>
                <a:tab pos="4572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Do your male learners understand the difference between appropriate and inappropriate phrases, terms or banter?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lvl="0">
              <a:spcAft>
                <a:spcPts val="800"/>
              </a:spcAft>
              <a:buSzPts val="1000"/>
              <a:tabLst>
                <a:tab pos="4572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How have you addressed consent with male learners?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lvl="0">
              <a:spcAft>
                <a:spcPts val="800"/>
              </a:spcAft>
              <a:buSzPts val="1000"/>
              <a:tabLst>
                <a:tab pos="4572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How do you measure vulnerability? Is this reviewed ongoing or a status that remains in place throughout?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lvl="0">
              <a:spcAft>
                <a:spcPts val="800"/>
              </a:spcAft>
              <a:buSzPts val="1000"/>
              <a:tabLst>
                <a:tab pos="4572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Do your staff know how to respond when they witness inappropriate language in the classroom?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lvl="0">
              <a:spcAft>
                <a:spcPts val="800"/>
              </a:spcAft>
              <a:buSzPts val="1000"/>
              <a:tabLst>
                <a:tab pos="4572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How often do you review the curriculum to make improvements to contextualizing safeguarding and prevent themes?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lvl="0">
              <a:spcAft>
                <a:spcPts val="800"/>
              </a:spcAft>
              <a:buSzPts val="1000"/>
              <a:tabLst>
                <a:tab pos="4572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How do you test your learners’ understanding in safeguarding and prevent themes?  What do you do to ensure this is embedded into their long-term memory?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lvl="0">
              <a:spcAft>
                <a:spcPts val="800"/>
              </a:spcAft>
              <a:buSzPts val="1000"/>
              <a:tabLst>
                <a:tab pos="4572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How do recognize and support the mental health of your learners and staff?  What arrangements do you have internally to support wellbeing?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lvl="0">
              <a:spcAft>
                <a:spcPts val="800"/>
              </a:spcAft>
              <a:buSzPts val="1000"/>
              <a:tabLst>
                <a:tab pos="4572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How to do support learners who may be self-harming or at risk of suicide – how do you know that this is the case?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lvl="0">
              <a:spcAft>
                <a:spcPts val="800"/>
              </a:spcAft>
              <a:buSzPts val="1000"/>
              <a:tabLst>
                <a:tab pos="4572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Do your learners know of the “hidden harms” associated with online or F2F interactions?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lvl="0">
              <a:spcAft>
                <a:spcPts val="800"/>
              </a:spcAft>
              <a:buSzPts val="1000"/>
              <a:tabLst>
                <a:tab pos="4572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How do you identify and support your learners’ family pressures that may affect their learning programme?  </a:t>
            </a:r>
          </a:p>
          <a:p>
            <a:pPr lvl="0">
              <a:spcAft>
                <a:spcPts val="800"/>
              </a:spcAft>
              <a:buSzPts val="1000"/>
              <a:tabLst>
                <a:tab pos="457200" algn="l"/>
              </a:tabLs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Pts val="1000"/>
              <a:buFontTx/>
              <a:buNone/>
              <a:tabLst>
                <a:tab pos="457200" algn="l"/>
              </a:tabLst>
              <a:defRPr/>
            </a:pPr>
            <a:r>
              <a:rPr lang="en-GB" sz="1200" dirty="0">
                <a:effectLst/>
                <a:latin typeface="Arial" panose="020B0604020202020204" pitchFamily="34" charset="0"/>
                <a:ea typeface="Times New Roman" panose="02020603050405020304" pitchFamily="18" charset="0"/>
                <a:cs typeface="Arial" panose="020B0604020202020204" pitchFamily="34" charset="0"/>
              </a:rPr>
              <a:t>By developing a culture of safeguarding, it means we take into account all the themes in as many contexts and through as many lenses as possible, ensuring they run through the organisation’s ethos and are understood by all staff. It is only then that a truly safe, inclusive and supportive learning environment can be created – whether that is face to face or online.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lvl="0">
              <a:spcAft>
                <a:spcPts val="800"/>
              </a:spcAft>
              <a:buSzPts val="1000"/>
              <a:tabLst>
                <a:tab pos="457200" algn="l"/>
              </a:tabLs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A5C5F79E-A502-4426-BDD5-D397F9BE3C01}" type="slidenum">
              <a:rPr lang="en-GB" smtClean="0"/>
              <a:t>10</a:t>
            </a:fld>
            <a:endParaRPr lang="en-GB"/>
          </a:p>
        </p:txBody>
      </p:sp>
    </p:spTree>
    <p:extLst>
      <p:ext uri="{BB962C8B-B14F-4D97-AF65-F5344CB8AC3E}">
        <p14:creationId xmlns:p14="http://schemas.microsoft.com/office/powerpoint/2010/main" val="2400317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spc="-10" dirty="0">
                <a:effectLst/>
                <a:latin typeface="Arial" panose="020B0604020202020204" pitchFamily="34" charset="0"/>
                <a:ea typeface="Times New Roman" panose="02020603050405020304" pitchFamily="18" charset="0"/>
                <a:cs typeface="Times New Roman" panose="02020603050405020304" pitchFamily="18" charset="0"/>
              </a:rPr>
              <a:t>Importance of staff training and development </a:t>
            </a:r>
          </a:p>
          <a:p>
            <a:endParaRPr lang="en-GB" sz="1200" kern="1200" dirty="0">
              <a:solidFill>
                <a:schemeClr val="tx1"/>
              </a:solidFill>
              <a:effectLst/>
              <a:latin typeface="+mn-lt"/>
              <a:ea typeface="+mn-ea"/>
              <a:cs typeface="+mn-cs"/>
            </a:endParaRPr>
          </a:p>
          <a:p>
            <a:pPr>
              <a:lnSpc>
                <a:spcPts val="2280"/>
              </a:lnSpc>
              <a:spcAft>
                <a:spcPts val="800"/>
              </a:spcAft>
            </a:pPr>
            <a:r>
              <a:rPr lang="en-GB" dirty="0">
                <a:effectLst/>
                <a:latin typeface="Arial" panose="020B0604020202020204" pitchFamily="34" charset="0"/>
                <a:ea typeface="Times New Roman" panose="02020603050405020304" pitchFamily="18" charset="0"/>
                <a:cs typeface="Arial" panose="020B0604020202020204" pitchFamily="34" charset="0"/>
              </a:rPr>
              <a:t>In its June 2021 report, Ofsted acknowledged the importance of high quality, effective training and development. One of their key findings was that training around sexual abuse and harmful sexual behaviour was a footnote as part of wider safeguarding training or piecemeal across the provider. </a:t>
            </a:r>
          </a:p>
          <a:p>
            <a:pPr>
              <a:lnSpc>
                <a:spcPts val="2280"/>
              </a:lnSpc>
              <a:spcAft>
                <a:spcPts val="800"/>
              </a:spcAft>
            </a:pPr>
            <a:endParaRPr lang="en-GB" dirty="0">
              <a:effectLst/>
              <a:latin typeface="Arial" panose="020B0604020202020204" pitchFamily="34" charset="0"/>
              <a:ea typeface="Times New Roman" panose="02020603050405020304" pitchFamily="18" charset="0"/>
              <a:cs typeface="Arial" panose="020B0604020202020204" pitchFamily="34" charset="0"/>
            </a:endParaRPr>
          </a:p>
          <a:p>
            <a:pPr>
              <a:lnSpc>
                <a:spcPts val="2280"/>
              </a:lnSpc>
              <a:spcAft>
                <a:spcPts val="800"/>
              </a:spcAft>
            </a:pPr>
            <a:r>
              <a:rPr lang="en-GB" dirty="0">
                <a:effectLst/>
                <a:latin typeface="Arial" panose="020B0604020202020204" pitchFamily="34" charset="0"/>
                <a:ea typeface="Times New Roman" panose="02020603050405020304" pitchFamily="18" charset="0"/>
                <a:cs typeface="Arial" panose="020B0604020202020204" pitchFamily="34" charset="0"/>
              </a:rPr>
              <a:t>They also identified that leaders understood the continuum of harmful sexual behaviours, but this was not often shared with their staff. </a:t>
            </a:r>
          </a:p>
          <a:p>
            <a:pPr>
              <a:lnSpc>
                <a:spcPts val="2280"/>
              </a:lnSpc>
              <a:spcAft>
                <a:spcPts val="800"/>
              </a:spcAft>
            </a:pPr>
            <a:endParaRPr lang="en-GB" dirty="0">
              <a:effectLst/>
              <a:latin typeface="Arial" panose="020B0604020202020204" pitchFamily="34" charset="0"/>
              <a:ea typeface="Times New Roman" panose="02020603050405020304" pitchFamily="18" charset="0"/>
              <a:cs typeface="Arial" panose="020B0604020202020204" pitchFamily="34" charset="0"/>
            </a:endParaRPr>
          </a:p>
          <a:p>
            <a:pPr>
              <a:lnSpc>
                <a:spcPts val="2280"/>
              </a:lnSpc>
              <a:spcAft>
                <a:spcPts val="800"/>
              </a:spcAft>
            </a:pPr>
            <a:r>
              <a:rPr lang="en-GB" dirty="0">
                <a:effectLst/>
                <a:latin typeface="Arial" panose="020B0604020202020204" pitchFamily="34" charset="0"/>
                <a:ea typeface="Times New Roman" panose="02020603050405020304" pitchFamily="18" charset="0"/>
                <a:cs typeface="Arial" panose="020B0604020202020204" pitchFamily="34" charset="0"/>
              </a:rPr>
              <a:t>Safeguarding training should not be a bolt-on or a ‘have to do’ in order to meet externally imposed directives from regulators such as Ofsted. It needs to be something that providers are fully committed to doing as part of their continuous professional development and safeguarding culture.  </a:t>
            </a:r>
          </a:p>
          <a:p>
            <a:pPr>
              <a:lnSpc>
                <a:spcPts val="2280"/>
              </a:lnSpc>
              <a:spcAft>
                <a:spcPts val="800"/>
              </a:spcAft>
            </a:pPr>
            <a:endParaRPr lang="en-GB" dirty="0">
              <a:effectLst/>
              <a:latin typeface="Arial" panose="020B0604020202020204" pitchFamily="34" charset="0"/>
              <a:ea typeface="Calibri" panose="020F0502020204030204" pitchFamily="34" charset="0"/>
              <a:cs typeface="Arial" panose="020B0604020202020204" pitchFamily="34" charset="0"/>
            </a:endParaRPr>
          </a:p>
          <a:p>
            <a:pPr algn="l"/>
            <a:r>
              <a:rPr lang="en-GB" b="1" i="0" dirty="0">
                <a:solidFill>
                  <a:srgbClr val="666666"/>
                </a:solidFill>
                <a:effectLst/>
                <a:latin typeface="tondo"/>
              </a:rPr>
              <a:t>A focus on student outcomes: </a:t>
            </a:r>
            <a:r>
              <a:rPr lang="en-GB" b="0" i="0" dirty="0">
                <a:solidFill>
                  <a:srgbClr val="666666"/>
                </a:solidFill>
                <a:effectLst/>
                <a:latin typeface="tondo"/>
              </a:rPr>
              <a:t>research suggests that student outcomes should be the starting point for, and ongoing focus of all staff development.</a:t>
            </a:r>
          </a:p>
          <a:p>
            <a:pPr algn="l">
              <a:buFont typeface="Arial" panose="020B0604020202020204" pitchFamily="34" charset="0"/>
              <a:buChar char="•"/>
            </a:pPr>
            <a:r>
              <a:rPr lang="en-GB" b="0" i="1" dirty="0">
                <a:solidFill>
                  <a:srgbClr val="666666"/>
                </a:solidFill>
                <a:effectLst/>
                <a:latin typeface="tondo"/>
              </a:rPr>
              <a:t>Do your staff know why they are reading key documents and completing this training?</a:t>
            </a:r>
            <a:endParaRPr lang="en-GB" b="0" i="0" dirty="0">
              <a:solidFill>
                <a:srgbClr val="666666"/>
              </a:solidFill>
              <a:effectLst/>
              <a:latin typeface="tondo"/>
            </a:endParaRPr>
          </a:p>
          <a:p>
            <a:pPr algn="l">
              <a:buFont typeface="Arial" panose="020B0604020202020204" pitchFamily="34" charset="0"/>
              <a:buChar char="•"/>
            </a:pPr>
            <a:r>
              <a:rPr lang="en-GB" b="0" i="1" dirty="0">
                <a:solidFill>
                  <a:srgbClr val="666666"/>
                </a:solidFill>
                <a:effectLst/>
                <a:latin typeface="tondo"/>
              </a:rPr>
              <a:t>Can you include anonymised case studies that link to your context?</a:t>
            </a:r>
            <a:endParaRPr lang="en-GB" b="0" i="0" dirty="0">
              <a:solidFill>
                <a:srgbClr val="666666"/>
              </a:solidFill>
              <a:effectLst/>
              <a:latin typeface="tondo"/>
            </a:endParaRPr>
          </a:p>
          <a:p>
            <a:pPr algn="l">
              <a:buFont typeface="Arial" panose="020B0604020202020204" pitchFamily="34" charset="0"/>
              <a:buChar char="•"/>
            </a:pPr>
            <a:r>
              <a:rPr lang="en-GB" b="0" i="1" dirty="0">
                <a:solidFill>
                  <a:srgbClr val="666666"/>
                </a:solidFill>
                <a:effectLst/>
                <a:latin typeface="tondo"/>
              </a:rPr>
              <a:t>Are staff aware of what is at stake if they do not act to safeguard effectively?</a:t>
            </a:r>
            <a:endParaRPr lang="en-GB" b="0" i="0" dirty="0">
              <a:solidFill>
                <a:srgbClr val="666666"/>
              </a:solidFill>
              <a:effectLst/>
              <a:latin typeface="tondo"/>
            </a:endParaRPr>
          </a:p>
          <a:p>
            <a:pPr algn="l"/>
            <a:endParaRPr lang="en-GB" b="1" i="0" dirty="0">
              <a:solidFill>
                <a:srgbClr val="666666"/>
              </a:solidFill>
              <a:effectLst/>
              <a:latin typeface="tondo"/>
            </a:endParaRPr>
          </a:p>
          <a:p>
            <a:pPr algn="l"/>
            <a:r>
              <a:rPr lang="en-GB" b="1" i="0" dirty="0">
                <a:solidFill>
                  <a:srgbClr val="666666"/>
                </a:solidFill>
                <a:effectLst/>
                <a:latin typeface="tondo"/>
              </a:rPr>
              <a:t>Collaboration:</a:t>
            </a:r>
            <a:r>
              <a:rPr lang="en-GB" b="0" i="0" dirty="0">
                <a:solidFill>
                  <a:srgbClr val="666666"/>
                </a:solidFill>
                <a:effectLst/>
                <a:latin typeface="tondo"/>
              </a:rPr>
              <a:t> collaborative work contributes positively to staff knowledge, confidence, self-efficacy, enthusiasm and commitment.</a:t>
            </a:r>
          </a:p>
          <a:p>
            <a:pPr algn="l">
              <a:buFont typeface="Arial" panose="020B0604020202020204" pitchFamily="34" charset="0"/>
              <a:buChar char="•"/>
            </a:pPr>
            <a:r>
              <a:rPr lang="en-GB" b="0" i="1" dirty="0">
                <a:solidFill>
                  <a:srgbClr val="666666"/>
                </a:solidFill>
                <a:effectLst/>
                <a:latin typeface="tondo"/>
              </a:rPr>
              <a:t>Have you built in time for staff discussion and collaboration?</a:t>
            </a:r>
            <a:endParaRPr lang="en-GB" b="0" i="0" dirty="0">
              <a:solidFill>
                <a:srgbClr val="666666"/>
              </a:solidFill>
              <a:effectLst/>
              <a:latin typeface="tondo"/>
            </a:endParaRPr>
          </a:p>
          <a:p>
            <a:pPr algn="l">
              <a:buFont typeface="Arial" panose="020B0604020202020204" pitchFamily="34" charset="0"/>
              <a:buChar char="•"/>
            </a:pPr>
            <a:r>
              <a:rPr lang="en-GB" b="0" i="1" dirty="0">
                <a:solidFill>
                  <a:srgbClr val="666666"/>
                </a:solidFill>
                <a:effectLst/>
                <a:latin typeface="tondo"/>
              </a:rPr>
              <a:t>Are there opportunities within the organisation for individuals to develop their professional skills in this area?</a:t>
            </a:r>
          </a:p>
          <a:p>
            <a:pPr algn="l">
              <a:buFont typeface="Arial" panose="020B0604020202020204" pitchFamily="34" charset="0"/>
              <a:buChar char="•"/>
            </a:pPr>
            <a:endParaRPr lang="en-GB" b="0" i="0" dirty="0">
              <a:solidFill>
                <a:srgbClr val="666666"/>
              </a:solidFill>
              <a:effectLst/>
              <a:latin typeface="tondo"/>
            </a:endParaRPr>
          </a:p>
          <a:p>
            <a:pPr algn="l"/>
            <a:r>
              <a:rPr lang="en-GB" b="1" i="0" dirty="0">
                <a:solidFill>
                  <a:srgbClr val="666666"/>
                </a:solidFill>
                <a:effectLst/>
                <a:latin typeface="tondo"/>
              </a:rPr>
              <a:t>Reflection: </a:t>
            </a:r>
            <a:r>
              <a:rPr lang="en-GB" b="0" i="0" dirty="0">
                <a:solidFill>
                  <a:srgbClr val="666666"/>
                </a:solidFill>
                <a:effectLst/>
                <a:latin typeface="tondo"/>
              </a:rPr>
              <a:t>setting time aside for staff to think about their learning and make connections to their practice has been identified as an important instrument of change in staff professional development.</a:t>
            </a:r>
          </a:p>
          <a:p>
            <a:pPr algn="l">
              <a:buFont typeface="Arial" panose="020B0604020202020204" pitchFamily="34" charset="0"/>
              <a:buChar char="•"/>
            </a:pPr>
            <a:r>
              <a:rPr lang="en-GB" b="0" i="1" dirty="0">
                <a:solidFill>
                  <a:srgbClr val="666666"/>
                </a:solidFill>
                <a:effectLst/>
                <a:latin typeface="tondo"/>
              </a:rPr>
              <a:t>Is adequate time given to safeguarding training?</a:t>
            </a:r>
            <a:endParaRPr lang="en-GB" b="0" i="0" dirty="0">
              <a:solidFill>
                <a:srgbClr val="666666"/>
              </a:solidFill>
              <a:effectLst/>
              <a:latin typeface="tondo"/>
            </a:endParaRPr>
          </a:p>
          <a:p>
            <a:pPr algn="l">
              <a:buFont typeface="Arial" panose="020B0604020202020204" pitchFamily="34" charset="0"/>
              <a:buChar char="•"/>
            </a:pPr>
            <a:r>
              <a:rPr lang="en-GB" b="0" i="1" dirty="0">
                <a:solidFill>
                  <a:srgbClr val="666666"/>
                </a:solidFill>
                <a:effectLst/>
                <a:latin typeface="tondo"/>
              </a:rPr>
              <a:t>Is reflection time built in, with follow up sessions for smaller groups to ask more questions?</a:t>
            </a:r>
            <a:endParaRPr lang="en-GB" b="0" i="0" dirty="0">
              <a:solidFill>
                <a:srgbClr val="666666"/>
              </a:solidFill>
              <a:effectLst/>
              <a:latin typeface="tondo"/>
            </a:endParaRPr>
          </a:p>
          <a:p>
            <a:pPr algn="l">
              <a:buFont typeface="Arial" panose="020B0604020202020204" pitchFamily="34" charset="0"/>
              <a:buChar char="•"/>
            </a:pPr>
            <a:r>
              <a:rPr lang="en-GB" b="0" i="1" dirty="0">
                <a:solidFill>
                  <a:srgbClr val="666666"/>
                </a:solidFill>
                <a:effectLst/>
                <a:latin typeface="tondo"/>
              </a:rPr>
              <a:t>Can staff approach the DSL with questions if they are unsure of content covered in the training?</a:t>
            </a:r>
            <a:endParaRPr lang="en-GB" b="0" i="0" dirty="0">
              <a:solidFill>
                <a:srgbClr val="666666"/>
              </a:solidFill>
              <a:effectLst/>
              <a:latin typeface="tondo"/>
            </a:endParaRPr>
          </a:p>
          <a:p>
            <a:pPr algn="l"/>
            <a:endParaRPr lang="en-GB" b="1" i="0" dirty="0">
              <a:solidFill>
                <a:srgbClr val="666666"/>
              </a:solidFill>
              <a:effectLst/>
              <a:latin typeface="tondo"/>
            </a:endParaRPr>
          </a:p>
          <a:p>
            <a:pPr algn="l"/>
            <a:r>
              <a:rPr lang="en-GB" b="1" i="0" dirty="0">
                <a:solidFill>
                  <a:srgbClr val="666666"/>
                </a:solidFill>
                <a:effectLst/>
                <a:latin typeface="tondo"/>
              </a:rPr>
              <a:t>Specialist expertise:</a:t>
            </a:r>
            <a:r>
              <a:rPr lang="en-GB" b="0" i="0" dirty="0">
                <a:solidFill>
                  <a:srgbClr val="666666"/>
                </a:solidFill>
                <a:effectLst/>
                <a:latin typeface="tondo"/>
              </a:rPr>
              <a:t> effective CPD draws on support from experts. This works best when the experts come from outside staff’ existing setting.</a:t>
            </a:r>
          </a:p>
          <a:p>
            <a:pPr algn="l">
              <a:buFont typeface="Arial" panose="020B0604020202020204" pitchFamily="34" charset="0"/>
              <a:buChar char="•"/>
            </a:pPr>
            <a:r>
              <a:rPr lang="en-GB" b="0" i="1" dirty="0">
                <a:solidFill>
                  <a:srgbClr val="666666"/>
                </a:solidFill>
                <a:effectLst/>
                <a:latin typeface="tondo"/>
              </a:rPr>
              <a:t>When did you last invite an expert in to train staff or present on a topical issue?</a:t>
            </a:r>
            <a:endParaRPr lang="en-GB" b="0" i="0" dirty="0">
              <a:solidFill>
                <a:srgbClr val="666666"/>
              </a:solidFill>
              <a:effectLst/>
              <a:latin typeface="tondo"/>
            </a:endParaRPr>
          </a:p>
          <a:p>
            <a:pPr algn="l">
              <a:buFont typeface="Arial" panose="020B0604020202020204" pitchFamily="34" charset="0"/>
              <a:buChar char="•"/>
            </a:pPr>
            <a:r>
              <a:rPr lang="en-GB" b="0" i="1" dirty="0">
                <a:solidFill>
                  <a:srgbClr val="666666"/>
                </a:solidFill>
                <a:effectLst/>
                <a:latin typeface="tondo"/>
              </a:rPr>
              <a:t>How do you work with other safeguarding professionals outside of the organisation?</a:t>
            </a:r>
            <a:endParaRPr lang="en-GB" b="0" i="0" dirty="0">
              <a:solidFill>
                <a:srgbClr val="666666"/>
              </a:solidFill>
              <a:effectLst/>
              <a:latin typeface="tondo"/>
            </a:endParaRPr>
          </a:p>
          <a:p>
            <a:pPr algn="l">
              <a:buFont typeface="Arial" panose="020B0604020202020204" pitchFamily="34" charset="0"/>
              <a:buChar char="•"/>
            </a:pPr>
            <a:r>
              <a:rPr lang="en-GB" b="0" i="1" dirty="0">
                <a:solidFill>
                  <a:srgbClr val="666666"/>
                </a:solidFill>
                <a:effectLst/>
                <a:latin typeface="tondo"/>
              </a:rPr>
              <a:t>Is all safeguarding training delivered by the DSL? Could others with expertise share learning related to safeguarding?</a:t>
            </a:r>
          </a:p>
          <a:p>
            <a:pPr algn="l">
              <a:buFont typeface="Arial" panose="020B0604020202020204" pitchFamily="34" charset="0"/>
              <a:buChar char="•"/>
            </a:pPr>
            <a:endParaRPr lang="en-GB" b="0" i="0" dirty="0">
              <a:solidFill>
                <a:srgbClr val="666666"/>
              </a:solidFill>
              <a:effectLst/>
              <a:latin typeface="tondo"/>
            </a:endParaRPr>
          </a:p>
          <a:p>
            <a:pPr algn="l">
              <a:buFont typeface="Arial" panose="020B0604020202020204" pitchFamily="34" charset="0"/>
              <a:buChar char="•"/>
            </a:pPr>
            <a:r>
              <a:rPr lang="en-GB" b="0" i="0" dirty="0">
                <a:solidFill>
                  <a:srgbClr val="666666"/>
                </a:solidFill>
                <a:effectLst/>
                <a:latin typeface="tondo"/>
              </a:rPr>
              <a:t>Training from specialist organisations on online safety;</a:t>
            </a:r>
          </a:p>
          <a:p>
            <a:pPr algn="l">
              <a:buFont typeface="Arial" panose="020B0604020202020204" pitchFamily="34" charset="0"/>
              <a:buChar char="•"/>
            </a:pPr>
            <a:r>
              <a:rPr lang="en-GB" b="0" i="0" dirty="0">
                <a:solidFill>
                  <a:srgbClr val="666666"/>
                </a:solidFill>
                <a:effectLst/>
                <a:latin typeface="tondo"/>
              </a:rPr>
              <a:t>Local Authority Prevent training;</a:t>
            </a:r>
          </a:p>
          <a:p>
            <a:pPr algn="l">
              <a:buFont typeface="Arial" panose="020B0604020202020204" pitchFamily="34" charset="0"/>
              <a:buChar char="•"/>
            </a:pPr>
            <a:r>
              <a:rPr lang="en-GB" b="0" i="0" dirty="0">
                <a:solidFill>
                  <a:srgbClr val="666666"/>
                </a:solidFill>
                <a:effectLst/>
                <a:latin typeface="tondo"/>
              </a:rPr>
              <a:t>External training delivered by an expert safeguarding adviser;</a:t>
            </a:r>
          </a:p>
          <a:p>
            <a:pPr algn="l">
              <a:buFont typeface="Arial" panose="020B0604020202020204" pitchFamily="34" charset="0"/>
              <a:buChar char="•"/>
            </a:pPr>
            <a:r>
              <a:rPr lang="en-GB" b="0" i="0" dirty="0">
                <a:solidFill>
                  <a:srgbClr val="666666"/>
                </a:solidFill>
                <a:effectLst/>
                <a:latin typeface="tondo"/>
              </a:rPr>
              <a:t>Police briefings around contextual safeguarding issues.</a:t>
            </a:r>
          </a:p>
          <a:p>
            <a:pPr algn="l"/>
            <a:endParaRPr lang="en-GB" b="1" i="0" dirty="0">
              <a:solidFill>
                <a:srgbClr val="666666"/>
              </a:solidFill>
              <a:effectLst/>
              <a:latin typeface="tondo"/>
            </a:endParaRPr>
          </a:p>
          <a:p>
            <a:pPr algn="l"/>
            <a:r>
              <a:rPr lang="en-GB" b="1" i="0" dirty="0">
                <a:solidFill>
                  <a:srgbClr val="666666"/>
                </a:solidFill>
                <a:effectLst/>
                <a:latin typeface="tondo"/>
              </a:rPr>
              <a:t>Sustained over time:</a:t>
            </a:r>
            <a:r>
              <a:rPr lang="en-GB" b="0" i="0" dirty="0">
                <a:solidFill>
                  <a:srgbClr val="666666"/>
                </a:solidFill>
                <a:effectLst/>
                <a:latin typeface="tondo"/>
              </a:rPr>
              <a:t> effective professional development is sustained over time and includes multiple opportunities for staff to engage in active learning and make connections with existing practice.</a:t>
            </a:r>
          </a:p>
          <a:p>
            <a:pPr algn="l">
              <a:buFont typeface="Arial" panose="020B0604020202020204" pitchFamily="34" charset="0"/>
              <a:buChar char="•"/>
            </a:pPr>
            <a:r>
              <a:rPr lang="en-GB" b="0" i="1" dirty="0">
                <a:solidFill>
                  <a:srgbClr val="666666"/>
                </a:solidFill>
                <a:effectLst/>
                <a:latin typeface="tondo"/>
              </a:rPr>
              <a:t>Consider your ‘safeguarding calendar’. Have you included opportunities throughout the year to revisit learning?</a:t>
            </a:r>
            <a:endParaRPr lang="en-GB" b="0" i="0" dirty="0">
              <a:solidFill>
                <a:srgbClr val="666666"/>
              </a:solidFill>
              <a:effectLst/>
              <a:latin typeface="tondo"/>
            </a:endParaRPr>
          </a:p>
          <a:p>
            <a:pPr algn="l">
              <a:buFont typeface="Arial" panose="020B0604020202020204" pitchFamily="34" charset="0"/>
              <a:buChar char="•"/>
            </a:pPr>
            <a:r>
              <a:rPr lang="en-GB" b="0" i="1" dirty="0">
                <a:solidFill>
                  <a:srgbClr val="666666"/>
                </a:solidFill>
                <a:effectLst/>
                <a:latin typeface="tondo"/>
              </a:rPr>
              <a:t>What mechanisms are in place to build on safeguarding expertise over time?</a:t>
            </a:r>
            <a:endParaRPr lang="en-GB" b="0" i="0" dirty="0">
              <a:solidFill>
                <a:srgbClr val="666666"/>
              </a:solidFill>
              <a:effectLst/>
              <a:latin typeface="tondo"/>
            </a:endParaRPr>
          </a:p>
          <a:p>
            <a:pPr algn="l"/>
            <a:endParaRPr lang="en-GB" b="1" i="0" dirty="0">
              <a:solidFill>
                <a:srgbClr val="666666"/>
              </a:solidFill>
              <a:effectLst/>
              <a:latin typeface="tondo"/>
            </a:endParaRPr>
          </a:p>
          <a:p>
            <a:pPr algn="l"/>
            <a:r>
              <a:rPr lang="en-GB" b="1" i="0" dirty="0">
                <a:solidFill>
                  <a:srgbClr val="666666"/>
                </a:solidFill>
                <a:effectLst/>
                <a:latin typeface="tondo"/>
              </a:rPr>
              <a:t>A supportive culture: </a:t>
            </a:r>
            <a:r>
              <a:rPr lang="en-GB" b="0" i="0" dirty="0">
                <a:solidFill>
                  <a:srgbClr val="666666"/>
                </a:solidFill>
                <a:effectLst/>
                <a:latin typeface="tondo"/>
              </a:rPr>
              <a:t>leaders can foster effective professional development by being open to new approaches and encouraging innovation and experimentation. They should also set aside time and resources for CPD.</a:t>
            </a:r>
          </a:p>
          <a:p>
            <a:pPr algn="l">
              <a:buFont typeface="Arial" panose="020B0604020202020204" pitchFamily="34" charset="0"/>
              <a:buChar char="•"/>
            </a:pPr>
            <a:r>
              <a:rPr lang="en-GB" b="0" i="1" dirty="0">
                <a:solidFill>
                  <a:srgbClr val="666666"/>
                </a:solidFill>
                <a:effectLst/>
                <a:latin typeface="tondo"/>
              </a:rPr>
              <a:t>Is all training delivered face-to-face sessions or online? How could you adapt this?</a:t>
            </a:r>
            <a:endParaRPr lang="en-GB" b="0" i="0" dirty="0">
              <a:solidFill>
                <a:srgbClr val="666666"/>
              </a:solidFill>
              <a:effectLst/>
              <a:latin typeface="tondo"/>
            </a:endParaRPr>
          </a:p>
          <a:p>
            <a:pPr algn="l">
              <a:buFont typeface="Arial" panose="020B0604020202020204" pitchFamily="34" charset="0"/>
              <a:buChar char="•"/>
            </a:pPr>
            <a:r>
              <a:rPr lang="en-GB" b="0" i="1" dirty="0">
                <a:solidFill>
                  <a:srgbClr val="666666"/>
                </a:solidFill>
                <a:effectLst/>
                <a:latin typeface="tondo"/>
              </a:rPr>
              <a:t>How do you use technology to deliver safeguarding training?</a:t>
            </a:r>
            <a:endParaRPr lang="en-GB" b="0" i="0" dirty="0">
              <a:solidFill>
                <a:srgbClr val="666666"/>
              </a:solidFill>
              <a:effectLst/>
              <a:latin typeface="tondo"/>
            </a:endParaRPr>
          </a:p>
          <a:p>
            <a:pPr algn="l">
              <a:buFont typeface="Arial" panose="020B0604020202020204" pitchFamily="34" charset="0"/>
              <a:buChar char="•"/>
            </a:pPr>
            <a:r>
              <a:rPr lang="en-GB" b="0" i="1" dirty="0">
                <a:solidFill>
                  <a:srgbClr val="666666"/>
                </a:solidFill>
                <a:effectLst/>
                <a:latin typeface="tondo"/>
              </a:rPr>
              <a:t>Have you considered ‘microlearning’ techniques?</a:t>
            </a:r>
            <a:endParaRPr lang="en-GB" b="0" i="0" dirty="0">
              <a:solidFill>
                <a:srgbClr val="666666"/>
              </a:solidFill>
              <a:effectLst/>
              <a:latin typeface="tondo"/>
            </a:endParaRPr>
          </a:p>
          <a:p>
            <a:pPr algn="l">
              <a:buFont typeface="Arial" panose="020B0604020202020204" pitchFamily="34" charset="0"/>
              <a:buChar char="•"/>
            </a:pPr>
            <a:r>
              <a:rPr lang="en-GB" b="0" i="1" dirty="0">
                <a:solidFill>
                  <a:srgbClr val="666666"/>
                </a:solidFill>
                <a:effectLst/>
                <a:latin typeface="tondo"/>
              </a:rPr>
              <a:t>How do senior leaders assure themselves that safeguarding training is effective?</a:t>
            </a:r>
          </a:p>
          <a:p>
            <a:pPr algn="l">
              <a:buFont typeface="Arial" panose="020B0604020202020204" pitchFamily="34" charset="0"/>
              <a:buChar char="•"/>
            </a:pPr>
            <a:endParaRPr lang="en-GB" b="0" i="0" dirty="0">
              <a:solidFill>
                <a:srgbClr val="666666"/>
              </a:solidFill>
              <a:effectLst/>
              <a:latin typeface="tondo"/>
            </a:endParaRPr>
          </a:p>
          <a:p>
            <a:pPr algn="l"/>
            <a:r>
              <a:rPr lang="en-GB" b="1" i="0" dirty="0">
                <a:solidFill>
                  <a:srgbClr val="666666"/>
                </a:solidFill>
                <a:effectLst/>
                <a:latin typeface="tondo"/>
              </a:rPr>
              <a:t>Incorporating models of effective practice: </a:t>
            </a:r>
            <a:r>
              <a:rPr lang="en-GB" b="0" i="0" dirty="0">
                <a:solidFill>
                  <a:srgbClr val="666666"/>
                </a:solidFill>
                <a:effectLst/>
                <a:latin typeface="tondo"/>
              </a:rPr>
              <a:t>this provides staff with a clear vision that they can work towards.</a:t>
            </a:r>
          </a:p>
          <a:p>
            <a:pPr algn="l">
              <a:buFont typeface="Arial" panose="020B0604020202020204" pitchFamily="34" charset="0"/>
              <a:buChar char="•"/>
            </a:pPr>
            <a:r>
              <a:rPr lang="en-GB" b="0" i="1" dirty="0">
                <a:solidFill>
                  <a:srgbClr val="666666"/>
                </a:solidFill>
                <a:effectLst/>
                <a:latin typeface="tondo"/>
              </a:rPr>
              <a:t>Consider case studies that you have used. Do you model good practice by including cases where things have gone well?</a:t>
            </a:r>
            <a:endParaRPr lang="en-GB" b="0" i="0" dirty="0">
              <a:solidFill>
                <a:srgbClr val="666666"/>
              </a:solidFill>
              <a:effectLst/>
              <a:latin typeface="tondo"/>
            </a:endParaRPr>
          </a:p>
          <a:p>
            <a:pPr>
              <a:lnSpc>
                <a:spcPts val="2280"/>
              </a:lnSpc>
              <a:spcAft>
                <a:spcPts val="800"/>
              </a:spcAft>
            </a:pPr>
            <a:endParaRPr lang="en-GB" dirty="0">
              <a:effectLst/>
              <a:latin typeface="Arial" panose="020B0604020202020204" pitchFamily="34" charset="0"/>
              <a:ea typeface="Calibri" panose="020F0502020204030204" pitchFamily="34" charset="0"/>
              <a:cs typeface="Arial" panose="020B0604020202020204" pitchFamily="34" charset="0"/>
            </a:endParaRPr>
          </a:p>
          <a:p>
            <a:r>
              <a:rPr lang="en-GB" b="1" dirty="0"/>
              <a:t>If staff have a deeper understanding of the issues, the confidence to challenge and greater empowerment to use impactful resources then you know your learners will be safe, informed and if there is a problem, they will know who to speak to. </a:t>
            </a:r>
          </a:p>
          <a:p>
            <a:endParaRPr lang="en-GB" b="1" dirty="0"/>
          </a:p>
          <a:p>
            <a:r>
              <a:rPr lang="en-GB" dirty="0"/>
              <a:t>(And you will not have sleepless nights worrying about what a learner is going to say to an Ofsted inspector)</a:t>
            </a:r>
          </a:p>
          <a:p>
            <a:endParaRPr lang="en-GB" dirty="0"/>
          </a:p>
          <a:p>
            <a:endParaRPr lang="en-GB" dirty="0"/>
          </a:p>
        </p:txBody>
      </p:sp>
      <p:sp>
        <p:nvSpPr>
          <p:cNvPr id="4" name="Slide Number Placeholder 3"/>
          <p:cNvSpPr>
            <a:spLocks noGrp="1"/>
          </p:cNvSpPr>
          <p:nvPr>
            <p:ph type="sldNum" sz="quarter" idx="10"/>
          </p:nvPr>
        </p:nvSpPr>
        <p:spPr/>
        <p:txBody>
          <a:bodyPr/>
          <a:lstStyle/>
          <a:p>
            <a:fld id="{A5C5F79E-A502-4426-BDD5-D397F9BE3C01}" type="slidenum">
              <a:rPr lang="en-GB" smtClean="0"/>
              <a:t>11</a:t>
            </a:fld>
            <a:endParaRPr lang="en-GB"/>
          </a:p>
        </p:txBody>
      </p:sp>
    </p:spTree>
    <p:extLst>
      <p:ext uri="{BB962C8B-B14F-4D97-AF65-F5344CB8AC3E}">
        <p14:creationId xmlns:p14="http://schemas.microsoft.com/office/powerpoint/2010/main" val="1670087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Slides1-2-3 EKT resource – breakout rooms x 3 – one slide per group.</a:t>
            </a:r>
          </a:p>
          <a:p>
            <a:endParaRPr lang="en-GB" dirty="0"/>
          </a:p>
          <a:p>
            <a:r>
              <a:rPr lang="en-GB" dirty="0"/>
              <a:t>https://www.youtube.com/watch?v=pZwvrxVavnQ</a:t>
            </a:r>
          </a:p>
          <a:p>
            <a:endParaRPr lang="en-GB" dirty="0"/>
          </a:p>
          <a:p>
            <a:r>
              <a:rPr lang="en-GB" b="1" dirty="0"/>
              <a:t>Will anyone ask?</a:t>
            </a:r>
          </a:p>
          <a:p>
            <a:endParaRPr lang="en-GB" dirty="0"/>
          </a:p>
        </p:txBody>
      </p:sp>
      <p:sp>
        <p:nvSpPr>
          <p:cNvPr id="4" name="Slide Number Placeholder 3"/>
          <p:cNvSpPr>
            <a:spLocks noGrp="1"/>
          </p:cNvSpPr>
          <p:nvPr>
            <p:ph type="sldNum" sz="quarter" idx="5"/>
          </p:nvPr>
        </p:nvSpPr>
        <p:spPr/>
        <p:txBody>
          <a:bodyPr/>
          <a:lstStyle/>
          <a:p>
            <a:fld id="{A5C5F79E-A502-4426-BDD5-D397F9BE3C01}" type="slidenum">
              <a:rPr lang="en-GB" smtClean="0"/>
              <a:t>16</a:t>
            </a:fld>
            <a:endParaRPr lang="en-GB" dirty="0"/>
          </a:p>
        </p:txBody>
      </p:sp>
    </p:spTree>
    <p:extLst>
      <p:ext uri="{BB962C8B-B14F-4D97-AF65-F5344CB8AC3E}">
        <p14:creationId xmlns:p14="http://schemas.microsoft.com/office/powerpoint/2010/main" val="3402292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5F79E-A502-4426-BDD5-D397F9BE3C01}" type="slidenum">
              <a:rPr lang="en-GB" smtClean="0"/>
              <a:t>17</a:t>
            </a:fld>
            <a:endParaRPr lang="en-GB" dirty="0"/>
          </a:p>
        </p:txBody>
      </p:sp>
    </p:spTree>
    <p:extLst>
      <p:ext uri="{BB962C8B-B14F-4D97-AF65-F5344CB8AC3E}">
        <p14:creationId xmlns:p14="http://schemas.microsoft.com/office/powerpoint/2010/main" val="1607833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tea video – 3 questions – 2 about slides – one about tea – impact of a powerful resource</a:t>
            </a:r>
          </a:p>
        </p:txBody>
      </p:sp>
      <p:sp>
        <p:nvSpPr>
          <p:cNvPr id="4" name="Slide Number Placeholder 3"/>
          <p:cNvSpPr>
            <a:spLocks noGrp="1"/>
          </p:cNvSpPr>
          <p:nvPr>
            <p:ph type="sldNum" sz="quarter" idx="10"/>
          </p:nvPr>
        </p:nvSpPr>
        <p:spPr/>
        <p:txBody>
          <a:bodyPr/>
          <a:lstStyle/>
          <a:p>
            <a:fld id="{A5C5F79E-A502-4426-BDD5-D397F9BE3C01}" type="slidenum">
              <a:rPr lang="en-GB" smtClean="0"/>
              <a:t>18</a:t>
            </a:fld>
            <a:endParaRPr lang="en-GB"/>
          </a:p>
        </p:txBody>
      </p:sp>
    </p:spTree>
    <p:extLst>
      <p:ext uri="{BB962C8B-B14F-4D97-AF65-F5344CB8AC3E}">
        <p14:creationId xmlns:p14="http://schemas.microsoft.com/office/powerpoint/2010/main" val="4078426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Arial" panose="020B0604020202020204" pitchFamily="34" charset="0"/>
              </a:rPr>
              <a:t>The Care Act 2014 (the main safeguarding legislation that applies to NHS authorities) sets out 6 six principles to follow when it comes to safeguarding. While this act only applies to NHS institutions, these principles can be used universally, including in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Arial" panose="020B0604020202020204" pitchFamily="34" charset="0"/>
                <a:ea typeface="Calibri" panose="020F0502020204030204" pitchFamily="34" charset="0"/>
                <a:cs typeface="Arial" panose="020B0604020202020204" pitchFamily="34" charset="0"/>
              </a:rPr>
              <a:t>Empowerment</a:t>
            </a:r>
            <a:r>
              <a:rPr lang="en-GB" sz="1200" dirty="0">
                <a:effectLst/>
                <a:latin typeface="Arial" panose="020B0604020202020204" pitchFamily="34" charset="0"/>
                <a:ea typeface="Calibri" panose="020F0502020204030204" pitchFamily="34" charset="0"/>
                <a:cs typeface="Arial" panose="020B0604020202020204" pitchFamily="34" charset="0"/>
              </a:rPr>
              <a:t> – Personalisation and the presumption of person-led decisions and informed consent.</a:t>
            </a: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Arial" panose="020B0604020202020204" pitchFamily="34" charset="0"/>
                <a:ea typeface="Calibri" panose="020F0502020204030204" pitchFamily="34" charset="0"/>
                <a:cs typeface="Arial" panose="020B0604020202020204" pitchFamily="34" charset="0"/>
              </a:rPr>
              <a:t>Prevention </a:t>
            </a:r>
            <a:r>
              <a:rPr lang="en-GB" sz="1200" dirty="0">
                <a:effectLst/>
                <a:latin typeface="Arial" panose="020B0604020202020204" pitchFamily="34" charset="0"/>
                <a:ea typeface="Calibri" panose="020F0502020204030204" pitchFamily="34" charset="0"/>
                <a:cs typeface="Arial" panose="020B0604020202020204" pitchFamily="34" charset="0"/>
              </a:rPr>
              <a:t>– It is better to take action before harm occurs.</a:t>
            </a: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Arial" panose="020B0604020202020204" pitchFamily="34" charset="0"/>
                <a:ea typeface="Calibri" panose="020F0502020204030204" pitchFamily="34" charset="0"/>
                <a:cs typeface="Arial" panose="020B0604020202020204" pitchFamily="34" charset="0"/>
              </a:rPr>
              <a:t>Proportionality </a:t>
            </a:r>
            <a:r>
              <a:rPr lang="en-GB" sz="1200" dirty="0">
                <a:effectLst/>
                <a:latin typeface="Arial" panose="020B0604020202020204" pitchFamily="34" charset="0"/>
                <a:ea typeface="Calibri" panose="020F0502020204030204" pitchFamily="34" charset="0"/>
                <a:cs typeface="Arial" panose="020B0604020202020204" pitchFamily="34" charset="0"/>
              </a:rPr>
              <a:t>– Proportionate and least intrusive response appropriate to the risk presented.</a:t>
            </a: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Arial" panose="020B0604020202020204" pitchFamily="34" charset="0"/>
                <a:ea typeface="Calibri" panose="020F0502020204030204" pitchFamily="34" charset="0"/>
                <a:cs typeface="Arial" panose="020B0604020202020204" pitchFamily="34" charset="0"/>
              </a:rPr>
              <a:t>Protection</a:t>
            </a:r>
            <a:r>
              <a:rPr lang="en-GB" sz="1200" dirty="0">
                <a:effectLst/>
                <a:latin typeface="Arial" panose="020B0604020202020204" pitchFamily="34" charset="0"/>
                <a:ea typeface="Calibri" panose="020F0502020204030204" pitchFamily="34" charset="0"/>
                <a:cs typeface="Arial" panose="020B0604020202020204" pitchFamily="34" charset="0"/>
              </a:rPr>
              <a:t> – Support and representation for those in greatest need.</a:t>
            </a: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Arial" panose="020B0604020202020204" pitchFamily="34" charset="0"/>
                <a:ea typeface="Calibri" panose="020F0502020204030204" pitchFamily="34" charset="0"/>
                <a:cs typeface="Arial" panose="020B0604020202020204" pitchFamily="34" charset="0"/>
              </a:rPr>
              <a:t>Partnership</a:t>
            </a:r>
            <a:r>
              <a:rPr lang="en-GB" sz="1200" dirty="0">
                <a:effectLst/>
                <a:latin typeface="Arial" panose="020B0604020202020204" pitchFamily="34" charset="0"/>
                <a:ea typeface="Calibri" panose="020F0502020204030204" pitchFamily="34" charset="0"/>
                <a:cs typeface="Arial" panose="020B0604020202020204" pitchFamily="34" charset="0"/>
              </a:rPr>
              <a:t> – Local solutions through services working with their communities. Communities have a part to play in preventing, detecting and reporting neglect and abuse.</a:t>
            </a:r>
          </a:p>
          <a:p>
            <a:pPr marL="342900" lvl="0" indent="-342900">
              <a:lnSpc>
                <a:spcPct val="107000"/>
              </a:lnSpc>
              <a:spcAft>
                <a:spcPts val="800"/>
              </a:spcAft>
              <a:buSzPts val="1000"/>
              <a:buFont typeface="Symbol" panose="05050102010706020507" pitchFamily="18" charset="2"/>
              <a:buChar char=""/>
              <a:tabLst>
                <a:tab pos="457200" algn="l"/>
              </a:tabLst>
            </a:pPr>
            <a:r>
              <a:rPr lang="en-GB" sz="1200" b="1" dirty="0">
                <a:effectLst/>
                <a:latin typeface="Arial" panose="020B0604020202020204" pitchFamily="34" charset="0"/>
                <a:ea typeface="Calibri" panose="020F0502020204030204" pitchFamily="34" charset="0"/>
                <a:cs typeface="Arial" panose="020B0604020202020204" pitchFamily="34" charset="0"/>
              </a:rPr>
              <a:t>Accountability </a:t>
            </a:r>
            <a:r>
              <a:rPr lang="en-GB" sz="1200" dirty="0">
                <a:effectLst/>
                <a:latin typeface="Arial" panose="020B0604020202020204" pitchFamily="34" charset="0"/>
                <a:ea typeface="Calibri" panose="020F0502020204030204" pitchFamily="34" charset="0"/>
                <a:cs typeface="Arial" panose="020B0604020202020204" pitchFamily="34" charset="0"/>
              </a:rPr>
              <a:t>– Accountability and transparency in delivering safeguarding.</a:t>
            </a:r>
          </a:p>
          <a:p>
            <a:endParaRPr lang="en-GB" dirty="0"/>
          </a:p>
        </p:txBody>
      </p:sp>
      <p:sp>
        <p:nvSpPr>
          <p:cNvPr id="4" name="Slide Number Placeholder 3"/>
          <p:cNvSpPr>
            <a:spLocks noGrp="1"/>
          </p:cNvSpPr>
          <p:nvPr>
            <p:ph type="sldNum" sz="quarter" idx="10"/>
          </p:nvPr>
        </p:nvSpPr>
        <p:spPr/>
        <p:txBody>
          <a:bodyPr/>
          <a:lstStyle/>
          <a:p>
            <a:fld id="{A5C5F79E-A502-4426-BDD5-D397F9BE3C01}" type="slidenum">
              <a:rPr lang="en-GB" smtClean="0"/>
              <a:t>2</a:t>
            </a:fld>
            <a:endParaRPr lang="en-GB"/>
          </a:p>
        </p:txBody>
      </p:sp>
    </p:spTree>
    <p:extLst>
      <p:ext uri="{BB962C8B-B14F-4D97-AF65-F5344CB8AC3E}">
        <p14:creationId xmlns:p14="http://schemas.microsoft.com/office/powerpoint/2010/main" val="256717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 panose="020B0604020202020204" pitchFamily="34" charset="0"/>
                <a:ea typeface="Times New Roman" panose="02020603050405020304" pitchFamily="18" charset="0"/>
                <a:cs typeface="Arial" panose="020B0604020202020204" pitchFamily="34" charset="0"/>
              </a:rPr>
              <a:t>Ofsted has been very clear in a recent communication to the sector that the rules apply to </a:t>
            </a:r>
            <a:r>
              <a:rPr lang="en-GB" sz="1200" b="1" dirty="0">
                <a:effectLst/>
                <a:latin typeface="Arial" panose="020B0604020202020204" pitchFamily="34" charset="0"/>
                <a:ea typeface="Times New Roman" panose="02020603050405020304" pitchFamily="18" charset="0"/>
                <a:cs typeface="Arial" panose="020B0604020202020204" pitchFamily="34" charset="0"/>
              </a:rPr>
              <a:t>ALL </a:t>
            </a:r>
            <a:r>
              <a:rPr lang="en-GB" sz="1200" dirty="0">
                <a:effectLst/>
                <a:latin typeface="Arial" panose="020B0604020202020204" pitchFamily="34" charset="0"/>
                <a:ea typeface="Times New Roman" panose="02020603050405020304" pitchFamily="18" charset="0"/>
                <a:cs typeface="Arial" panose="020B0604020202020204" pitchFamily="34" charset="0"/>
              </a:rPr>
              <a:t>organisations. </a:t>
            </a:r>
            <a:r>
              <a:rPr lang="en-GB" sz="10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545454"/>
              </a:solidFill>
              <a:effectLst/>
              <a:latin typeface="Noto Sans" panose="020B050204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45454"/>
                </a:solidFill>
                <a:effectLst/>
                <a:latin typeface="Noto Sans" panose="020B0502040504020204" pitchFamily="34" charset="0"/>
                <a:ea typeface="Times New Roman" panose="02020603050405020304" pitchFamily="18" charset="0"/>
              </a:rPr>
              <a:t>Safeguarding is an incredibly important means of protecting at-risk individuals from harm, abuse and neglect. Failing your safeguarding responsibilities could prolong the suffering that someone is facing. Effective safeguarding is vital for spotting the warning signs and alerting the relevant authorities in order to help victims of abuse in a timely manner.</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545454"/>
                </a:solidFill>
                <a:effectLst/>
                <a:latin typeface="Noto Sans" panose="020B0502040504020204" pitchFamily="34" charset="0"/>
                <a:ea typeface="Times New Roman" panose="02020603050405020304" pitchFamily="18" charset="0"/>
              </a:rPr>
              <a:t>Safeguarding is particularly vital in education as teaching staff get unique insight into how learners are behaving and interacting with others. This means they are more likely to spot signs of abuse, be that physical or mental. They can also use their unique position to educate learners on the dangers they face both inside and outside of the learning environment and how they can get help.</a:t>
            </a: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5C5F79E-A502-4426-BDD5-D397F9BE3C01}" type="slidenum">
              <a:rPr lang="en-GB" smtClean="0"/>
              <a:t>3</a:t>
            </a:fld>
            <a:endParaRPr lang="en-GB"/>
          </a:p>
        </p:txBody>
      </p:sp>
    </p:spTree>
    <p:extLst>
      <p:ext uri="{BB962C8B-B14F-4D97-AF65-F5344CB8AC3E}">
        <p14:creationId xmlns:p14="http://schemas.microsoft.com/office/powerpoint/2010/main" val="4129891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Arial" panose="020B0604020202020204" pitchFamily="34" charset="0"/>
              </a:rPr>
              <a:t>Across Independent Training Providers, there remains misunderstanding and inconsistency on some aspects of safeguarding and if it applies to their work with adult learners and/or employed status learners.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545454"/>
                </a:solidFill>
                <a:effectLst/>
                <a:latin typeface="Noto Sans" panose="020B0502040504020204" pitchFamily="34" charset="0"/>
                <a:ea typeface="Times New Roman" panose="02020603050405020304" pitchFamily="18" charset="0"/>
              </a:rPr>
              <a:t>If you work in education, your number one priority should always be to ensure those under your care are protected from harm inside and outside your institution. It’s a moral and legal responsibility to act on any warning signs you encounter that individuals may be suffering abuse at home or in their communities.</a:t>
            </a: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r>
              <a:rPr lang="en-GB" dirty="0"/>
              <a:t>NI number vs DSL name and contact details – what’s the priority? We gather learner NI numbers because we need that key information to pull down funding. Are we as vigilant about ensuring </a:t>
            </a:r>
            <a:r>
              <a:rPr lang="en-GB" b="1" dirty="0"/>
              <a:t>each and every learner </a:t>
            </a:r>
            <a:r>
              <a:rPr lang="en-GB" dirty="0"/>
              <a:t>knows the name of the Safeguarding Officer and how they can contact them if needed? Yes it is covered in induction but if funding were attached to this as a ‘criteria’ would we be more diligent in ensuring learners retain that information and have the confidence to use it? </a:t>
            </a:r>
          </a:p>
        </p:txBody>
      </p:sp>
      <p:sp>
        <p:nvSpPr>
          <p:cNvPr id="4" name="Slide Number Placeholder 3"/>
          <p:cNvSpPr>
            <a:spLocks noGrp="1"/>
          </p:cNvSpPr>
          <p:nvPr>
            <p:ph type="sldNum" sz="quarter" idx="10"/>
          </p:nvPr>
        </p:nvSpPr>
        <p:spPr/>
        <p:txBody>
          <a:bodyPr/>
          <a:lstStyle/>
          <a:p>
            <a:fld id="{A5C5F79E-A502-4426-BDD5-D397F9BE3C01}" type="slidenum">
              <a:rPr lang="en-GB" smtClean="0"/>
              <a:t>4</a:t>
            </a:fld>
            <a:endParaRPr lang="en-GB"/>
          </a:p>
        </p:txBody>
      </p:sp>
    </p:spTree>
    <p:extLst>
      <p:ext uri="{BB962C8B-B14F-4D97-AF65-F5344CB8AC3E}">
        <p14:creationId xmlns:p14="http://schemas.microsoft.com/office/powerpoint/2010/main" val="2785355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 panose="020B0604020202020204" pitchFamily="34" charset="0"/>
                <a:ea typeface="Times New Roman" panose="02020603050405020304" pitchFamily="18" charset="0"/>
                <a:cs typeface="Arial" panose="020B0604020202020204" pitchFamily="34" charset="0"/>
              </a:rPr>
              <a:t>I will include a copy of this document in the resources I send out at the end of the presentation.</a:t>
            </a:r>
            <a:endParaRPr lang="en-GB" sz="1200" kern="1200" dirty="0">
              <a:solidFill>
                <a:schemeClr val="tx1"/>
              </a:solidFill>
              <a:effectLst/>
              <a:latin typeface="+mn-lt"/>
              <a:ea typeface="+mn-ea"/>
              <a:cs typeface="+mn-cs"/>
            </a:endParaRPr>
          </a:p>
          <a:p>
            <a:endParaRPr lang="en-GB" dirty="0"/>
          </a:p>
          <a:p>
            <a:pPr>
              <a:lnSpc>
                <a:spcPct val="107000"/>
              </a:lnSpc>
              <a:spcBef>
                <a:spcPts val="200"/>
              </a:spcBef>
            </a:pPr>
            <a:r>
              <a:rPr lang="en-GB" sz="1800" b="1" dirty="0">
                <a:solidFill>
                  <a:srgbClr val="545454"/>
                </a:solidFill>
                <a:effectLst/>
                <a:latin typeface="Arial" panose="020B0604020202020204" pitchFamily="34" charset="0"/>
                <a:ea typeface="Times New Roman" panose="02020603050405020304" pitchFamily="18" charset="0"/>
                <a:cs typeface="Times New Roman" panose="02020603050405020304" pitchFamily="18" charset="0"/>
              </a:rPr>
              <a:t>What is safeguarding of vulnerable adults?</a:t>
            </a:r>
          </a:p>
          <a:p>
            <a:pPr>
              <a:lnSpc>
                <a:spcPct val="107000"/>
              </a:lnSpc>
              <a:spcBef>
                <a:spcPts val="200"/>
              </a:spcBef>
            </a:pPr>
            <a:endParaRPr lang="en-GB"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en-GB" sz="1800" dirty="0">
                <a:solidFill>
                  <a:srgbClr val="545454"/>
                </a:solidFill>
                <a:effectLst/>
                <a:latin typeface="Noto Sans" panose="020B0502040504020204" pitchFamily="34" charset="0"/>
                <a:ea typeface="Times New Roman" panose="02020603050405020304" pitchFamily="18" charset="0"/>
              </a:rPr>
              <a:t>As well as children, there are certain occasions where it may be necessary to safeguard adults. These individuals are known as ‘vulnerable adults’.</a:t>
            </a:r>
          </a:p>
          <a:p>
            <a:endParaRPr lang="en-GB" sz="1800" dirty="0">
              <a:effectLst/>
              <a:latin typeface="Times New Roman" panose="02020603050405020304" pitchFamily="18" charset="0"/>
              <a:ea typeface="Times New Roman" panose="02020603050405020304" pitchFamily="18" charset="0"/>
            </a:endParaRPr>
          </a:p>
          <a:p>
            <a:r>
              <a:rPr lang="en-GB" sz="1800" dirty="0">
                <a:solidFill>
                  <a:srgbClr val="545454"/>
                </a:solidFill>
                <a:effectLst/>
                <a:latin typeface="Noto Sans" panose="020B0502040504020204" pitchFamily="34" charset="0"/>
                <a:ea typeface="Times New Roman" panose="02020603050405020304" pitchFamily="18" charset="0"/>
              </a:rPr>
              <a:t>A vulnerable adult is a person over the age of 18 who is either unable to look after themselves, or who are at high risk of being exploited or harmed due to their circumstances. Some factors which may led to individuals being classified as vulnerable include:</a:t>
            </a:r>
          </a:p>
          <a:p>
            <a:endParaRPr lang="en-GB" sz="18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545454"/>
                </a:solidFill>
                <a:effectLst/>
                <a:latin typeface="Noto Sans" panose="020B0502040504020204" pitchFamily="34" charset="0"/>
                <a:ea typeface="Calibri" panose="020F0502020204030204" pitchFamily="34" charset="0"/>
                <a:cs typeface="Times New Roman" panose="02020603050405020304" pitchFamily="18" charset="0"/>
              </a:rPr>
              <a:t>Mental or physical disabilities</a:t>
            </a:r>
            <a:endParaRPr lang="en-GB" sz="1800" dirty="0">
              <a:solidFill>
                <a:srgbClr val="54545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545454"/>
                </a:solidFill>
                <a:effectLst/>
                <a:latin typeface="Noto Sans" panose="020B0502040504020204" pitchFamily="34" charset="0"/>
                <a:ea typeface="Calibri" panose="020F0502020204030204" pitchFamily="34" charset="0"/>
                <a:cs typeface="Times New Roman" panose="02020603050405020304" pitchFamily="18" charset="0"/>
              </a:rPr>
              <a:t>Poverty or disadvantage</a:t>
            </a:r>
            <a:endParaRPr lang="en-GB" sz="1800" dirty="0">
              <a:solidFill>
                <a:srgbClr val="54545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545454"/>
                </a:solidFill>
                <a:effectLst/>
                <a:latin typeface="Noto Sans" panose="020B0502040504020204" pitchFamily="34" charset="0"/>
                <a:ea typeface="Calibri" panose="020F0502020204030204" pitchFamily="34" charset="0"/>
                <a:cs typeface="Times New Roman" panose="02020603050405020304" pitchFamily="18" charset="0"/>
              </a:rPr>
              <a:t>Suffering from trauma</a:t>
            </a:r>
            <a:endParaRPr lang="en-GB" sz="1800" dirty="0">
              <a:solidFill>
                <a:srgbClr val="54545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545454"/>
                </a:solidFill>
                <a:effectLst/>
                <a:latin typeface="Noto Sans" panose="020B0502040504020204" pitchFamily="34" charset="0"/>
                <a:ea typeface="Calibri" panose="020F0502020204030204" pitchFamily="34" charset="0"/>
                <a:cs typeface="Times New Roman" panose="02020603050405020304" pitchFamily="18" charset="0"/>
              </a:rPr>
              <a:t>Isolation due to race, religion, or political views</a:t>
            </a:r>
            <a:endParaRPr lang="en-GB" sz="1800" dirty="0">
              <a:solidFill>
                <a:srgbClr val="54545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545454"/>
                </a:solidFill>
                <a:effectLst/>
                <a:latin typeface="Noto Sans" panose="020B0502040504020204" pitchFamily="34" charset="0"/>
                <a:ea typeface="Calibri" panose="020F0502020204030204" pitchFamily="34" charset="0"/>
                <a:cs typeface="Times New Roman" panose="02020603050405020304" pitchFamily="18" charset="0"/>
              </a:rPr>
              <a:t>Rejection by their communities or family</a:t>
            </a:r>
          </a:p>
          <a:p>
            <a:pPr marL="0" lvl="0" indent="0">
              <a:lnSpc>
                <a:spcPct val="107000"/>
              </a:lnSpc>
              <a:spcAft>
                <a:spcPts val="800"/>
              </a:spcAft>
              <a:buSzPts val="1000"/>
              <a:buFont typeface="Symbol" panose="05050102010706020507" pitchFamily="18" charset="2"/>
              <a:buNone/>
              <a:tabLst>
                <a:tab pos="457200" algn="l"/>
              </a:tabLst>
            </a:pPr>
            <a:endParaRPr lang="en-GB" sz="1800" dirty="0">
              <a:solidFill>
                <a:srgbClr val="545454"/>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545454"/>
                </a:solidFill>
                <a:effectLst/>
                <a:latin typeface="Noto Sans" panose="020B0502040504020204" pitchFamily="34" charset="0"/>
                <a:ea typeface="Times New Roman" panose="02020603050405020304" pitchFamily="18" charset="0"/>
              </a:rPr>
              <a:t>However, this list does not cover everything. It is integral that staff are aware of anybody under their care who is at risk of exploitation or abuse, no matter what the reason. They need to ensure that any warning signs displayed by these individuals are spotted and acted on appropriately.  </a:t>
            </a:r>
          </a:p>
          <a:p>
            <a:endParaRPr lang="en-GB" sz="1800" dirty="0">
              <a:solidFill>
                <a:srgbClr val="545454"/>
              </a:solidFill>
              <a:effectLst/>
              <a:latin typeface="Noto Sans" panose="020B0502040504020204" pitchFamily="34" charset="0"/>
              <a:ea typeface="Times New Roman" panose="02020603050405020304" pitchFamily="18" charset="0"/>
            </a:endParaRPr>
          </a:p>
          <a:p>
            <a:pPr algn="l" fontAlgn="base"/>
            <a:r>
              <a:rPr lang="en-GB" sz="1800" b="0" i="0" dirty="0">
                <a:solidFill>
                  <a:srgbClr val="000000"/>
                </a:solidFill>
                <a:effectLst/>
                <a:latin typeface="Open Sans" panose="020B0606030504020204" pitchFamily="34" charset="0"/>
              </a:rPr>
              <a:t>The COVID outbreak has changed life for each and every one of us. Time spent inside and away from the rest of the world can mean that our mental health is affected in a negative way. It’s okay not to be okay with everything that is going on.</a:t>
            </a:r>
          </a:p>
          <a:p>
            <a:pPr>
              <a:lnSpc>
                <a:spcPts val="2280"/>
              </a:lnSpc>
              <a:spcAft>
                <a:spcPts val="800"/>
              </a:spcAft>
              <a:buSzPts val="1000"/>
              <a:tabLst>
                <a:tab pos="457200"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It has been reported that there has recently been a distinct increase in referrals to child and adolescent mental health services with over 190,000 between April and June 2021 - more than double last year during the same time period. </a:t>
            </a:r>
          </a:p>
          <a:p>
            <a:pPr>
              <a:lnSpc>
                <a:spcPts val="2280"/>
              </a:lnSpc>
              <a:spcAft>
                <a:spcPts val="800"/>
              </a:spcAft>
              <a:buSzPts val="1000"/>
              <a:tabLst>
                <a:tab pos="457200"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As training organisations, it is not just our learners we need to protect as part of this agenda, but we also need to educate our learners in understanding how they can play their part in supporting their children, nieces, nephews or younger members of the workforce.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endParaRPr lang="en-GB" sz="1800" dirty="0">
              <a:solidFill>
                <a:srgbClr val="545454"/>
              </a:solidFill>
              <a:effectLst/>
              <a:latin typeface="Noto Sans" panose="020B0502040504020204" pitchFamily="34" charset="0"/>
              <a:ea typeface="Times New Roman" panose="02020603050405020304" pitchFamily="18" charset="0"/>
            </a:endParaRPr>
          </a:p>
          <a:p>
            <a:endParaRPr lang="en-GB" sz="1800" dirty="0">
              <a:solidFill>
                <a:srgbClr val="545454"/>
              </a:solidFill>
              <a:effectLst/>
              <a:latin typeface="Noto Sans" panose="020B0502040504020204" pitchFamily="34" charset="0"/>
              <a:ea typeface="Times New Roman" panose="02020603050405020304" pitchFamily="18" charset="0"/>
            </a:endParaRPr>
          </a:p>
          <a:p>
            <a:r>
              <a:rPr lang="en-GB" sz="1800" dirty="0">
                <a:solidFill>
                  <a:srgbClr val="545454"/>
                </a:solidFill>
                <a:effectLst/>
                <a:latin typeface="Noto Sans" panose="020B0502040504020204" pitchFamily="34" charset="0"/>
                <a:ea typeface="Times New Roman" panose="02020603050405020304" pitchFamily="18" charset="0"/>
              </a:rPr>
              <a:t>In my recent experience at the Hub, an overwhelming majority of learners are declaring mental health issues so the likelihood is that this is being seen by partners across the borough. Therefore the assumption could be that all of our learners are vulnerable until we find out otherwise. We need to ensure the thread of safeguarding runs through everything we do.</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A5C5F79E-A502-4426-BDD5-D397F9BE3C01}" type="slidenum">
              <a:rPr lang="en-GB" smtClean="0"/>
              <a:t>5</a:t>
            </a:fld>
            <a:endParaRPr lang="en-GB"/>
          </a:p>
        </p:txBody>
      </p:sp>
    </p:spTree>
    <p:extLst>
      <p:ext uri="{BB962C8B-B14F-4D97-AF65-F5344CB8AC3E}">
        <p14:creationId xmlns:p14="http://schemas.microsoft.com/office/powerpoint/2010/main" val="2708058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Arial" panose="020B0604020202020204" pitchFamily="34" charset="0"/>
              </a:rPr>
              <a:t>Another key requirement set out in the KCIE 2021 is around peer-on-peer abuse. The statutory guidance makes it clear that all staff should understand the importance of challenging inappropriate behaviour between peers.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Arial" panose="020B0604020202020204" pitchFamily="34" charset="0"/>
              </a:rPr>
              <a:t>The acceptance of behaviour which may have previously been passed off as ‘just banter’ or ‘boys being boys’ can lead to a culture that normalises abuse and prevents learners coming forward and reporting unacceptable behaviour.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r>
              <a:rPr lang="en-GB" sz="1200" b="1" dirty="0">
                <a:solidFill>
                  <a:srgbClr val="545454"/>
                </a:solidFill>
                <a:effectLst/>
                <a:latin typeface="Noto Sans" panose="020B0502040504020204" pitchFamily="34" charset="0"/>
                <a:ea typeface="Times New Roman" panose="02020603050405020304" pitchFamily="18" charset="0"/>
              </a:rPr>
              <a:t>Contextual safeguarding </a:t>
            </a:r>
            <a:r>
              <a:rPr lang="en-GB" sz="1200" dirty="0">
                <a:solidFill>
                  <a:srgbClr val="545454"/>
                </a:solidFill>
                <a:effectLst/>
                <a:latin typeface="Noto Sans" panose="020B0502040504020204" pitchFamily="34" charset="0"/>
                <a:ea typeface="Times New Roman" panose="02020603050405020304" pitchFamily="18" charset="0"/>
              </a:rPr>
              <a:t>is an approach to safeguarding that involves understanding and responding to a learner’s experiences of harm outside of their families. It recognises the relationships people form with their communities, learning environment and online circles that can lead to abuse, harm or exploitation.</a:t>
            </a:r>
          </a:p>
          <a:p>
            <a:endParaRPr lang="en-GB" sz="1200" dirty="0">
              <a:effectLst/>
              <a:latin typeface="Times New Roman" panose="02020603050405020304" pitchFamily="18" charset="0"/>
              <a:ea typeface="Times New Roman" panose="02020603050405020304" pitchFamily="18" charset="0"/>
            </a:endParaRPr>
          </a:p>
          <a:p>
            <a:r>
              <a:rPr lang="en-GB" sz="1200" dirty="0">
                <a:solidFill>
                  <a:srgbClr val="545454"/>
                </a:solidFill>
                <a:effectLst/>
                <a:latin typeface="Noto Sans" panose="020B0502040504020204" pitchFamily="34" charset="0"/>
                <a:ea typeface="Times New Roman" panose="02020603050405020304" pitchFamily="18" charset="0"/>
              </a:rPr>
              <a:t>As many family members have little or no influence on these relationships outside of the family home, it is the duty of those with safeguarding responsibilities, such as workers in the education sector, to recognise the need to intervene where necessary.</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endParaRPr lang="en-GB" dirty="0"/>
          </a:p>
          <a:p>
            <a:pPr algn="l"/>
            <a:r>
              <a:rPr lang="en-GB" b="1" i="0" dirty="0">
                <a:solidFill>
                  <a:srgbClr val="555555"/>
                </a:solidFill>
                <a:effectLst/>
                <a:latin typeface="Helvetica Neue"/>
              </a:rPr>
              <a:t>Provide appropriate and regularly updated staff training</a:t>
            </a:r>
            <a:endParaRPr lang="en-GB" b="0" i="0" dirty="0">
              <a:solidFill>
                <a:srgbClr val="555555"/>
              </a:solidFill>
              <a:effectLst/>
              <a:latin typeface="Helvetica Neue"/>
            </a:endParaRPr>
          </a:p>
          <a:p>
            <a:pPr algn="l"/>
            <a:endParaRPr lang="en-GB" b="0" i="0" dirty="0">
              <a:solidFill>
                <a:srgbClr val="555555"/>
              </a:solidFill>
              <a:effectLst/>
              <a:latin typeface="Helvetica Neue"/>
            </a:endParaRPr>
          </a:p>
          <a:p>
            <a:pPr algn="l"/>
            <a:r>
              <a:rPr lang="en-GB" b="0" i="0" dirty="0">
                <a:solidFill>
                  <a:srgbClr val="555555"/>
                </a:solidFill>
                <a:effectLst/>
                <a:latin typeface="Helvetica Neue"/>
              </a:rPr>
              <a:t>It is vital that all staff understand what peer-on-peer abuse is and know how to identify it early on to prevent it from escalating.</a:t>
            </a:r>
          </a:p>
          <a:p>
            <a:pPr algn="l"/>
            <a:endParaRPr lang="en-GB" b="0" i="0" dirty="0">
              <a:solidFill>
                <a:srgbClr val="555555"/>
              </a:solidFill>
              <a:effectLst/>
              <a:latin typeface="Helvetica Neue"/>
            </a:endParaRPr>
          </a:p>
          <a:p>
            <a:pPr algn="l"/>
            <a:r>
              <a:rPr lang="en-GB" b="0" i="0" dirty="0">
                <a:solidFill>
                  <a:srgbClr val="555555"/>
                </a:solidFill>
                <a:effectLst/>
                <a:latin typeface="Helvetica Neue"/>
              </a:rPr>
              <a:t>Peer-on-peer abuse is most likely to include, but may not be limited to, bullying (including cyber-bullying), physical abuse (such as hitting, kicking, shaking, biting, hair-pulling or otherwise causing physical harm), sexual violence and sexual harassment, </a:t>
            </a:r>
            <a:r>
              <a:rPr lang="en-GB" b="0" i="0" dirty="0" err="1">
                <a:solidFill>
                  <a:srgbClr val="555555"/>
                </a:solidFill>
                <a:effectLst/>
                <a:latin typeface="Helvetica Neue"/>
              </a:rPr>
              <a:t>upskirting</a:t>
            </a:r>
            <a:r>
              <a:rPr lang="en-GB" b="0" i="0" dirty="0">
                <a:solidFill>
                  <a:srgbClr val="555555"/>
                </a:solidFill>
                <a:effectLst/>
                <a:latin typeface="Helvetica Neue"/>
              </a:rPr>
              <a:t>, sexting (also known as youth produced sexual imagery) and initiation/hazing type violence and rituals. </a:t>
            </a:r>
          </a:p>
          <a:p>
            <a:pPr algn="l"/>
            <a:endParaRPr lang="en-GB" b="0" i="0" dirty="0">
              <a:solidFill>
                <a:srgbClr val="555555"/>
              </a:solidFill>
              <a:effectLst/>
              <a:latin typeface="Helvetica Neue"/>
            </a:endParaRPr>
          </a:p>
          <a:p>
            <a:pPr algn="l"/>
            <a:r>
              <a:rPr lang="en-GB" b="0" i="0" dirty="0">
                <a:solidFill>
                  <a:srgbClr val="555555"/>
                </a:solidFill>
                <a:effectLst/>
                <a:latin typeface="Helvetica Neue"/>
              </a:rPr>
              <a:t>This is all explained in the Keeping Children Safe in Education statutory guidance (DfE, 2021).</a:t>
            </a:r>
          </a:p>
          <a:p>
            <a:pPr algn="l"/>
            <a:endParaRPr lang="en-GB" b="0" i="0" dirty="0">
              <a:solidFill>
                <a:srgbClr val="555555"/>
              </a:solidFill>
              <a:effectLst/>
              <a:latin typeface="Helvetica Neue"/>
            </a:endParaRPr>
          </a:p>
          <a:p>
            <a:pPr algn="l"/>
            <a:r>
              <a:rPr lang="en-GB" b="0" i="0" dirty="0">
                <a:solidFill>
                  <a:srgbClr val="555555"/>
                </a:solidFill>
                <a:effectLst/>
                <a:latin typeface="Helvetica Neue"/>
              </a:rPr>
              <a:t>Make sure you provide staff with regularly updated and appropriate safeguarding training that enables them to understand:</a:t>
            </a:r>
          </a:p>
          <a:p>
            <a:pPr algn="l"/>
            <a:endParaRPr lang="en-GB" b="0" i="0" dirty="0">
              <a:solidFill>
                <a:srgbClr val="555555"/>
              </a:solidFill>
              <a:effectLst/>
              <a:latin typeface="Helvetica Neue"/>
            </a:endParaRPr>
          </a:p>
          <a:p>
            <a:pPr algn="l">
              <a:buFont typeface="Arial" panose="020B0604020202020204" pitchFamily="34" charset="0"/>
              <a:buChar char="•"/>
            </a:pPr>
            <a:r>
              <a:rPr lang="en-GB" b="0" i="0" dirty="0">
                <a:solidFill>
                  <a:srgbClr val="555555"/>
                </a:solidFill>
                <a:effectLst/>
                <a:latin typeface="Helvetica Neue"/>
              </a:rPr>
              <a:t>How to identify the indicators of abuse.</a:t>
            </a:r>
          </a:p>
          <a:p>
            <a:pPr algn="l">
              <a:buFont typeface="Arial" panose="020B0604020202020204" pitchFamily="34" charset="0"/>
              <a:buChar char="•"/>
            </a:pPr>
            <a:r>
              <a:rPr lang="en-GB" b="0" i="0" dirty="0">
                <a:solidFill>
                  <a:srgbClr val="555555"/>
                </a:solidFill>
                <a:effectLst/>
                <a:latin typeface="Helvetica Neue"/>
              </a:rPr>
              <a:t>What to do if they have a concern.</a:t>
            </a:r>
          </a:p>
          <a:p>
            <a:pPr algn="l">
              <a:buFont typeface="Arial" panose="020B0604020202020204" pitchFamily="34" charset="0"/>
              <a:buChar char="•"/>
            </a:pPr>
            <a:r>
              <a:rPr lang="en-GB" b="0" i="0" dirty="0">
                <a:solidFill>
                  <a:srgbClr val="555555"/>
                </a:solidFill>
                <a:effectLst/>
                <a:latin typeface="Helvetica Neue"/>
              </a:rPr>
              <a:t>How to respond to a report of abuse.</a:t>
            </a:r>
          </a:p>
          <a:p>
            <a:pPr algn="l">
              <a:buFont typeface="Arial" panose="020B0604020202020204" pitchFamily="34" charset="0"/>
              <a:buChar char="•"/>
            </a:pPr>
            <a:r>
              <a:rPr lang="en-GB" b="0" i="0" dirty="0">
                <a:solidFill>
                  <a:srgbClr val="555555"/>
                </a:solidFill>
                <a:effectLst/>
                <a:latin typeface="Helvetica Neue"/>
              </a:rPr>
              <a:t>How to offer support to learners and where to go if they need support.</a:t>
            </a:r>
          </a:p>
          <a:p>
            <a:pPr algn="l"/>
            <a:endParaRPr lang="en-GB" b="0" i="0" dirty="0">
              <a:solidFill>
                <a:srgbClr val="555555"/>
              </a:solidFill>
              <a:effectLst/>
              <a:latin typeface="Helvetica Neue"/>
            </a:endParaRPr>
          </a:p>
          <a:p>
            <a:pPr algn="l"/>
            <a:r>
              <a:rPr lang="en-GB" b="1" i="0" dirty="0">
                <a:solidFill>
                  <a:srgbClr val="555555"/>
                </a:solidFill>
                <a:effectLst/>
                <a:latin typeface="Helvetica Neue"/>
              </a:rPr>
              <a:t>Make sure staff challenge inappropriate behaviours</a:t>
            </a:r>
          </a:p>
          <a:p>
            <a:pPr algn="l"/>
            <a:endParaRPr lang="en-GB" b="0" i="0" dirty="0">
              <a:solidFill>
                <a:srgbClr val="555555"/>
              </a:solidFill>
              <a:effectLst/>
              <a:latin typeface="Helvetica Neue"/>
            </a:endParaRPr>
          </a:p>
          <a:p>
            <a:pPr algn="l"/>
            <a:r>
              <a:rPr lang="en-GB" b="0" i="0" dirty="0">
                <a:solidFill>
                  <a:srgbClr val="555555"/>
                </a:solidFill>
                <a:effectLst/>
                <a:latin typeface="Helvetica Neue"/>
              </a:rPr>
              <a:t>You are required to have a behaviour policy and measures in place to prevent all forms of bullying. Your child protection policy should also include the procedures you have in place to minimise the risk of peer-on-peer abuse.</a:t>
            </a:r>
          </a:p>
          <a:p>
            <a:pPr algn="l"/>
            <a:endParaRPr lang="en-GB" b="0" i="0" dirty="0">
              <a:solidFill>
                <a:srgbClr val="555555"/>
              </a:solidFill>
              <a:effectLst/>
              <a:latin typeface="Helvetica Neue"/>
            </a:endParaRPr>
          </a:p>
          <a:p>
            <a:pPr algn="l"/>
            <a:r>
              <a:rPr lang="en-GB" b="0" i="0" dirty="0">
                <a:solidFill>
                  <a:srgbClr val="555555"/>
                </a:solidFill>
                <a:effectLst/>
                <a:latin typeface="Helvetica Neue"/>
              </a:rPr>
              <a:t>As part of enforcing these policies and measures, make sure staff challenge inappropriate behaviours by, for example:</a:t>
            </a:r>
          </a:p>
          <a:p>
            <a:pPr algn="l"/>
            <a:endParaRPr lang="en-GB" b="0" i="0" dirty="0">
              <a:solidFill>
                <a:srgbClr val="555555"/>
              </a:solidFill>
              <a:effectLst/>
              <a:latin typeface="Helvetica Neue"/>
            </a:endParaRPr>
          </a:p>
          <a:p>
            <a:pPr algn="l">
              <a:buFont typeface="Arial" panose="020B0604020202020204" pitchFamily="34" charset="0"/>
              <a:buChar char="•"/>
            </a:pPr>
            <a:r>
              <a:rPr lang="en-GB" b="0" i="0" dirty="0">
                <a:solidFill>
                  <a:srgbClr val="555555"/>
                </a:solidFill>
                <a:effectLst/>
                <a:latin typeface="Helvetica Neue"/>
              </a:rPr>
              <a:t>Making clear that sexual violence and sexual harassment is not accepted, will never be tolerated and is not an inevitable part of growing up.</a:t>
            </a:r>
          </a:p>
          <a:p>
            <a:pPr algn="l">
              <a:buFont typeface="Arial" panose="020B0604020202020204" pitchFamily="34" charset="0"/>
              <a:buChar char="•"/>
            </a:pPr>
            <a:r>
              <a:rPr lang="en-GB" b="0" i="0" dirty="0">
                <a:solidFill>
                  <a:srgbClr val="555555"/>
                </a:solidFill>
                <a:effectLst/>
                <a:latin typeface="Helvetica Neue"/>
              </a:rPr>
              <a:t>Not tolerating or dismissing sexual violence or sexual harassment as “banter”, “part of growing up”, “just having a laugh” or “boys being boys”.</a:t>
            </a:r>
          </a:p>
          <a:p>
            <a:pPr algn="l">
              <a:buFont typeface="Arial" panose="020B0604020202020204" pitchFamily="34" charset="0"/>
              <a:buChar char="•"/>
            </a:pPr>
            <a:r>
              <a:rPr lang="en-GB" b="0" i="0" dirty="0">
                <a:solidFill>
                  <a:srgbClr val="555555"/>
                </a:solidFill>
                <a:effectLst/>
                <a:latin typeface="Helvetica Neue"/>
              </a:rPr>
              <a:t>Not dismissing inappropriate behaviours risks normalising them. You should have clear sanctions in place to respond effectively to incidents.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headteacher-update.com/best-practice-article/safeguarding-preventing-peer-on-peer-abuse-sexual-abuse-harassment-violence-safety-behaviour-schools-education-ofsted-everyones-invited/238609/#:~:text=Peer%2Don%2Dpeer%20abuse%20is%20most%20likely%20to%20include%2C,known%20as%20youth%20produced%20sexual</a:t>
            </a:r>
          </a:p>
          <a:p>
            <a:endParaRPr lang="en-GB" dirty="0"/>
          </a:p>
          <a:p>
            <a:endParaRPr lang="en-GB" dirty="0"/>
          </a:p>
        </p:txBody>
      </p:sp>
      <p:sp>
        <p:nvSpPr>
          <p:cNvPr id="4" name="Slide Number Placeholder 3"/>
          <p:cNvSpPr>
            <a:spLocks noGrp="1"/>
          </p:cNvSpPr>
          <p:nvPr>
            <p:ph type="sldNum" sz="quarter" idx="10"/>
          </p:nvPr>
        </p:nvSpPr>
        <p:spPr/>
        <p:txBody>
          <a:bodyPr/>
          <a:lstStyle/>
          <a:p>
            <a:fld id="{A5C5F79E-A502-4426-BDD5-D397F9BE3C01}" type="slidenum">
              <a:rPr lang="en-GB" smtClean="0"/>
              <a:t>6</a:t>
            </a:fld>
            <a:endParaRPr lang="en-GB"/>
          </a:p>
        </p:txBody>
      </p:sp>
    </p:spTree>
    <p:extLst>
      <p:ext uri="{BB962C8B-B14F-4D97-AF65-F5344CB8AC3E}">
        <p14:creationId xmlns:p14="http://schemas.microsoft.com/office/powerpoint/2010/main" val="4076380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ts val="2280"/>
              </a:lnSpc>
              <a:spcAft>
                <a:spcPts val="800"/>
              </a:spcAft>
              <a:buSzPts val="1000"/>
              <a:tabLst>
                <a:tab pos="457200" algn="l"/>
              </a:tabLst>
            </a:pPr>
            <a:r>
              <a:rPr lang="en-GB" dirty="0">
                <a:effectLst/>
                <a:latin typeface="Arial" panose="020B0604020202020204" pitchFamily="34" charset="0"/>
                <a:ea typeface="Times New Roman" panose="02020603050405020304" pitchFamily="18" charset="0"/>
                <a:cs typeface="Arial" panose="020B0604020202020204" pitchFamily="34" charset="0"/>
              </a:rPr>
              <a:t>Sadiq Khan recently stated that we are in an epidemic of violence against women and girls, and this is not about women’s safety but about male violence. Khan went on to share that since last year’s International Women’s Day, 180 women have been killed by men and that all females deserve to feel safe at all times.  </a:t>
            </a:r>
          </a:p>
          <a:p>
            <a:pPr lvl="0">
              <a:lnSpc>
                <a:spcPts val="2280"/>
              </a:lnSpc>
              <a:spcAft>
                <a:spcPts val="800"/>
              </a:spcAft>
              <a:buSzPts val="1000"/>
              <a:tabLst>
                <a:tab pos="457200" algn="l"/>
              </a:tabLst>
            </a:pPr>
            <a:endParaRPr lang="en-GB" dirty="0">
              <a:effectLst/>
              <a:latin typeface="Arial" panose="020B0604020202020204" pitchFamily="34" charset="0"/>
              <a:ea typeface="Times New Roman" panose="02020603050405020304" pitchFamily="18" charset="0"/>
              <a:cs typeface="Arial" panose="020B0604020202020204" pitchFamily="34" charset="0"/>
            </a:endParaRPr>
          </a:p>
          <a:p>
            <a:pPr lvl="0">
              <a:lnSpc>
                <a:spcPts val="2280"/>
              </a:lnSpc>
              <a:spcAft>
                <a:spcPts val="800"/>
              </a:spcAft>
              <a:buSzPts val="1000"/>
              <a:tabLst>
                <a:tab pos="457200" algn="l"/>
              </a:tabLst>
            </a:pPr>
            <a:r>
              <a:rPr lang="en-GB" b="0" i="0" dirty="0">
                <a:solidFill>
                  <a:srgbClr val="121212"/>
                </a:solidFill>
                <a:effectLst/>
                <a:latin typeface="GuardianTextEgyptian"/>
              </a:rPr>
              <a:t>In the run-up to the grim one-year anniversary today of the abduction and murder of Sarah Everard by a serving Metropolitan police officer, the government has released an advertising campaign to challenge the perpetrators of violence against women. </a:t>
            </a:r>
            <a:r>
              <a:rPr lang="en-GB" b="0" i="0" dirty="0">
                <a:solidFill>
                  <a:srgbClr val="0B0C0C"/>
                </a:solidFill>
                <a:effectLst/>
                <a:latin typeface="GDS Transport"/>
              </a:rPr>
              <a:t>The Home Secretary has launched anew, multi-year national communications campaign which says ‘Enough’ to violence against women and girls.</a:t>
            </a:r>
          </a:p>
          <a:p>
            <a:pPr lvl="0">
              <a:lnSpc>
                <a:spcPts val="2280"/>
              </a:lnSpc>
              <a:spcAft>
                <a:spcPts val="800"/>
              </a:spcAft>
              <a:buSzPts val="1000"/>
              <a:tabLst>
                <a:tab pos="457200" algn="l"/>
              </a:tabLst>
            </a:pPr>
            <a:r>
              <a:rPr lang="en-GB" b="0" i="0" dirty="0">
                <a:solidFill>
                  <a:srgbClr val="0B0C0C"/>
                </a:solidFill>
                <a:effectLst/>
                <a:latin typeface="GDS Transport"/>
              </a:rPr>
              <a:t>The campaign includes television adverts, billboards, social media and radio advertising and will highlight different forms of violence against women and girls and the simple acts that anyone can take to challenge perpetrators of abuse. Forms of violence against women and girls represented include street harassment, coercive control, unwanted touching, workplace harassment, revenge-porn and cyber-flashing.</a:t>
            </a:r>
            <a:endParaRPr lang="en-GB" dirty="0">
              <a:effectLst/>
              <a:latin typeface="Arial" panose="020B0604020202020204" pitchFamily="34" charset="0"/>
              <a:ea typeface="Calibri" panose="020F0502020204030204" pitchFamily="34" charset="0"/>
              <a:cs typeface="Arial" panose="020B0604020202020204" pitchFamily="34" charset="0"/>
            </a:endParaRPr>
          </a:p>
          <a:p>
            <a:endParaRPr lang="en-GB" sz="1200" kern="1200" dirty="0">
              <a:solidFill>
                <a:schemeClr val="tx1"/>
              </a:solidFill>
              <a:effectLst/>
              <a:latin typeface="+mn-lt"/>
              <a:ea typeface="+mn-ea"/>
              <a:cs typeface="+mn-cs"/>
            </a:endParaRPr>
          </a:p>
          <a:p>
            <a:r>
              <a:rPr lang="en-GB" dirty="0"/>
              <a:t>https://www.gov.uk/government/news/home-secretary-says-enough-to-violence-against-women-and-girls</a:t>
            </a:r>
          </a:p>
          <a:p>
            <a:endParaRPr lang="en-GB" dirty="0"/>
          </a:p>
          <a:p>
            <a:pPr lvl="0">
              <a:lnSpc>
                <a:spcPts val="2280"/>
              </a:lnSpc>
              <a:spcAft>
                <a:spcPts val="800"/>
              </a:spcAft>
              <a:buSzPts val="1000"/>
              <a:tabLst>
                <a:tab pos="457200" algn="l"/>
              </a:tabLst>
            </a:pPr>
            <a:r>
              <a:rPr lang="en-GB" dirty="0">
                <a:effectLst/>
                <a:latin typeface="Arial" panose="020B0604020202020204" pitchFamily="34" charset="0"/>
                <a:ea typeface="Times New Roman" panose="02020603050405020304" pitchFamily="18" charset="0"/>
                <a:cs typeface="Arial" panose="020B0604020202020204" pitchFamily="34" charset="0"/>
              </a:rPr>
              <a:t>Within FE and Skills, we have a huge responsibility to support this important agenda across our learners of all ages and act fast if sexual abuse and harassment is happening in the classroom </a:t>
            </a:r>
            <a:r>
              <a:rPr lang="en-GB" dirty="0">
                <a:latin typeface="Arial" panose="020B0604020202020204" pitchFamily="34" charset="0"/>
                <a:ea typeface="Times New Roman" panose="02020603050405020304" pitchFamily="18" charset="0"/>
                <a:cs typeface="Arial" panose="020B0604020202020204" pitchFamily="34" charset="0"/>
              </a:rPr>
              <a:t>or </a:t>
            </a:r>
            <a:r>
              <a:rPr lang="en-GB" dirty="0">
                <a:effectLst/>
                <a:latin typeface="Arial" panose="020B0604020202020204" pitchFamily="34" charset="0"/>
                <a:ea typeface="Times New Roman" panose="02020603050405020304" pitchFamily="18" charset="0"/>
                <a:cs typeface="Arial" panose="020B0604020202020204" pitchFamily="34" charset="0"/>
              </a:rPr>
              <a:t>online.  </a:t>
            </a:r>
          </a:p>
          <a:p>
            <a:pPr lvl="0">
              <a:lnSpc>
                <a:spcPts val="2280"/>
              </a:lnSpc>
              <a:spcAft>
                <a:spcPts val="800"/>
              </a:spcAft>
              <a:buSzPts val="1000"/>
              <a:tabLst>
                <a:tab pos="457200" algn="l"/>
              </a:tabLst>
            </a:pPr>
            <a:r>
              <a:rPr lang="en-GB" dirty="0">
                <a:effectLst/>
                <a:latin typeface="Arial" panose="020B0604020202020204" pitchFamily="34" charset="0"/>
                <a:ea typeface="Times New Roman" panose="02020603050405020304" pitchFamily="18" charset="0"/>
                <a:cs typeface="Arial" panose="020B0604020202020204" pitchFamily="34" charset="0"/>
              </a:rPr>
              <a:t>The culture we implement across our curriculum and institutions must address and respond to this.   </a:t>
            </a:r>
          </a:p>
          <a:p>
            <a:endParaRPr lang="en-GB" dirty="0"/>
          </a:p>
        </p:txBody>
      </p:sp>
      <p:sp>
        <p:nvSpPr>
          <p:cNvPr id="4" name="Slide Number Placeholder 3"/>
          <p:cNvSpPr>
            <a:spLocks noGrp="1"/>
          </p:cNvSpPr>
          <p:nvPr>
            <p:ph type="sldNum" sz="quarter" idx="10"/>
          </p:nvPr>
        </p:nvSpPr>
        <p:spPr/>
        <p:txBody>
          <a:bodyPr/>
          <a:lstStyle/>
          <a:p>
            <a:fld id="{A5C5F79E-A502-4426-BDD5-D397F9BE3C01}" type="slidenum">
              <a:rPr lang="en-GB" smtClean="0"/>
              <a:t>7</a:t>
            </a:fld>
            <a:endParaRPr lang="en-GB"/>
          </a:p>
        </p:txBody>
      </p:sp>
    </p:spTree>
    <p:extLst>
      <p:ext uri="{BB962C8B-B14F-4D97-AF65-F5344CB8AC3E}">
        <p14:creationId xmlns:p14="http://schemas.microsoft.com/office/powerpoint/2010/main" val="2715891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https://www.youtube.com/watch?v=pZwvrxVavnQ</a:t>
            </a:r>
          </a:p>
          <a:p>
            <a:endParaRPr lang="en-GB" dirty="0"/>
          </a:p>
          <a:p>
            <a:r>
              <a:rPr lang="en-GB" b="1" dirty="0"/>
              <a:t>Will anyone ask?</a:t>
            </a:r>
          </a:p>
          <a:p>
            <a:endParaRPr lang="en-GB" dirty="0"/>
          </a:p>
        </p:txBody>
      </p:sp>
      <p:sp>
        <p:nvSpPr>
          <p:cNvPr id="4" name="Slide Number Placeholder 3"/>
          <p:cNvSpPr>
            <a:spLocks noGrp="1"/>
          </p:cNvSpPr>
          <p:nvPr>
            <p:ph type="sldNum" sz="quarter" idx="10"/>
          </p:nvPr>
        </p:nvSpPr>
        <p:spPr/>
        <p:txBody>
          <a:bodyPr/>
          <a:lstStyle/>
          <a:p>
            <a:fld id="{A5C5F79E-A502-4426-BDD5-D397F9BE3C01}" type="slidenum">
              <a:rPr lang="en-GB" smtClean="0"/>
              <a:t>8</a:t>
            </a:fld>
            <a:endParaRPr lang="en-GB"/>
          </a:p>
        </p:txBody>
      </p:sp>
    </p:spTree>
    <p:extLst>
      <p:ext uri="{BB962C8B-B14F-4D97-AF65-F5344CB8AC3E}">
        <p14:creationId xmlns:p14="http://schemas.microsoft.com/office/powerpoint/2010/main" val="1178487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Strategy</a:t>
            </a:r>
          </a:p>
          <a:p>
            <a:endParaRPr lang="en-GB" sz="1200" b="0" kern="1200" dirty="0">
              <a:solidFill>
                <a:schemeClr val="tx1"/>
              </a:solidFill>
              <a:effectLst/>
              <a:latin typeface="+mn-lt"/>
              <a:ea typeface="+mn-ea"/>
              <a:cs typeface="+mn-cs"/>
            </a:endParaRPr>
          </a:p>
          <a:p>
            <a:pPr algn="l">
              <a:buFont typeface="Arial" panose="020B0604020202020204" pitchFamily="34" charset="0"/>
              <a:buChar char="•"/>
            </a:pPr>
            <a:r>
              <a:rPr lang="en-GB" b="0" i="0" dirty="0">
                <a:solidFill>
                  <a:srgbClr val="666666"/>
                </a:solidFill>
                <a:effectLst/>
                <a:latin typeface="+mn-lt"/>
                <a:cs typeface="Arial" panose="020B0604020202020204" pitchFamily="34" charset="0"/>
              </a:rPr>
              <a:t>Do you understand the strengths and development areas for safeguarding in your setting?</a:t>
            </a:r>
          </a:p>
          <a:p>
            <a:pPr algn="l">
              <a:buFont typeface="Arial" panose="020B0604020202020204" pitchFamily="34" charset="0"/>
              <a:buChar char="•"/>
            </a:pPr>
            <a:r>
              <a:rPr lang="en-GB" b="0" i="0" dirty="0">
                <a:solidFill>
                  <a:srgbClr val="666666"/>
                </a:solidFill>
                <a:effectLst/>
                <a:latin typeface="+mn-lt"/>
                <a:cs typeface="Arial" panose="020B0604020202020204" pitchFamily="34" charset="0"/>
              </a:rPr>
              <a:t>Does your setting have a safeguarding strategy?</a:t>
            </a:r>
          </a:p>
          <a:p>
            <a:pPr algn="l">
              <a:buFont typeface="Arial" panose="020B0604020202020204" pitchFamily="34" charset="0"/>
              <a:buChar char="•"/>
            </a:pPr>
            <a:r>
              <a:rPr lang="en-GB" b="0" i="0" dirty="0">
                <a:solidFill>
                  <a:srgbClr val="666666"/>
                </a:solidFill>
                <a:effectLst/>
                <a:latin typeface="+mn-lt"/>
                <a:cs typeface="Arial" panose="020B0604020202020204" pitchFamily="34" charset="0"/>
              </a:rPr>
              <a:t>What are your key development goals and how will you know when you meet them?</a:t>
            </a:r>
          </a:p>
          <a:p>
            <a:pPr algn="l">
              <a:buFont typeface="Arial" panose="020B0604020202020204" pitchFamily="34" charset="0"/>
              <a:buChar char="•"/>
            </a:pPr>
            <a:r>
              <a:rPr lang="en-GB" b="0" i="0" dirty="0">
                <a:solidFill>
                  <a:srgbClr val="666666"/>
                </a:solidFill>
                <a:effectLst/>
                <a:latin typeface="+mn-lt"/>
                <a:cs typeface="Arial" panose="020B0604020202020204" pitchFamily="34" charset="0"/>
              </a:rPr>
              <a:t>Does your strategy align with your setting’s values, structure, skills and resources?</a:t>
            </a:r>
          </a:p>
          <a:p>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A205D"/>
                </a:solidFill>
                <a:effectLst/>
                <a:latin typeface="+mn-lt"/>
              </a:rPr>
              <a:t>Structure</a:t>
            </a:r>
          </a:p>
          <a:p>
            <a:endParaRPr lang="en-GB" sz="1200" b="0" kern="1200" dirty="0">
              <a:solidFill>
                <a:schemeClr val="tx1"/>
              </a:solidFill>
              <a:effectLst/>
              <a:latin typeface="+mn-lt"/>
              <a:ea typeface="+mn-ea"/>
              <a:cs typeface="+mn-cs"/>
            </a:endParaRPr>
          </a:p>
          <a:p>
            <a:pPr algn="l">
              <a:buFont typeface="Arial" panose="020B0604020202020204" pitchFamily="34" charset="0"/>
              <a:buChar char="•"/>
            </a:pPr>
            <a:r>
              <a:rPr lang="en-GB" b="0" i="0" dirty="0">
                <a:solidFill>
                  <a:srgbClr val="666666"/>
                </a:solidFill>
                <a:effectLst/>
                <a:latin typeface="+mn-lt"/>
              </a:rPr>
              <a:t>Is the structure of your safeguarding team clearly set out?</a:t>
            </a:r>
          </a:p>
          <a:p>
            <a:pPr algn="l">
              <a:buFont typeface="Arial" panose="020B0604020202020204" pitchFamily="34" charset="0"/>
              <a:buChar char="•"/>
            </a:pPr>
            <a:r>
              <a:rPr lang="en-GB" b="0" i="0" dirty="0">
                <a:solidFill>
                  <a:srgbClr val="666666"/>
                </a:solidFill>
                <a:effectLst/>
                <a:latin typeface="+mn-lt"/>
              </a:rPr>
              <a:t>How does the safeguarding team operate in relation to other parts of the organisation?</a:t>
            </a:r>
          </a:p>
          <a:p>
            <a:pPr algn="l">
              <a:buFont typeface="Arial" panose="020B0604020202020204" pitchFamily="34" charset="0"/>
              <a:buChar char="•"/>
            </a:pPr>
            <a:r>
              <a:rPr lang="en-GB" b="0" i="0" dirty="0">
                <a:solidFill>
                  <a:srgbClr val="666666"/>
                </a:solidFill>
                <a:effectLst/>
                <a:latin typeface="+mn-lt"/>
              </a:rPr>
              <a:t>Is everyone clear about their role? Do they understand the limits of their competence and authority?</a:t>
            </a:r>
          </a:p>
          <a:p>
            <a:pPr algn="l">
              <a:buFont typeface="Arial" panose="020B0604020202020204" pitchFamily="34" charset="0"/>
              <a:buChar char="•"/>
            </a:pPr>
            <a:r>
              <a:rPr lang="en-GB" b="0" i="0" dirty="0">
                <a:solidFill>
                  <a:srgbClr val="666666"/>
                </a:solidFill>
                <a:effectLst/>
                <a:latin typeface="+mn-lt"/>
              </a:rPr>
              <a:t>How does your setting communicate about safeguarding, both explicitly and implicitly?</a:t>
            </a:r>
          </a:p>
          <a:p>
            <a:pPr algn="l">
              <a:buFont typeface="Arial" panose="020B0604020202020204" pitchFamily="34" charset="0"/>
              <a:buChar char="•"/>
            </a:pPr>
            <a:r>
              <a:rPr lang="en-GB" b="0" i="0" dirty="0">
                <a:solidFill>
                  <a:srgbClr val="666666"/>
                </a:solidFill>
                <a:effectLst/>
                <a:latin typeface="+mn-lt"/>
              </a:rPr>
              <a:t>Do all relevant staff receive effective, regular supervision?</a:t>
            </a:r>
          </a:p>
          <a:p>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A205D"/>
                </a:solidFill>
                <a:effectLst/>
                <a:latin typeface="+mn-lt"/>
              </a:rPr>
              <a:t>Systems</a:t>
            </a:r>
          </a:p>
          <a:p>
            <a:endParaRPr lang="en-GB" sz="1200" b="0" kern="1200" dirty="0">
              <a:solidFill>
                <a:schemeClr val="tx1"/>
              </a:solidFill>
              <a:effectLst/>
              <a:latin typeface="+mn-lt"/>
              <a:ea typeface="+mn-ea"/>
              <a:cs typeface="+mn-cs"/>
            </a:endParaRPr>
          </a:p>
          <a:p>
            <a:pPr algn="l">
              <a:buFont typeface="Arial" panose="020B0604020202020204" pitchFamily="34" charset="0"/>
              <a:buChar char="•"/>
            </a:pPr>
            <a:r>
              <a:rPr lang="en-GB" b="0" i="0" dirty="0">
                <a:solidFill>
                  <a:srgbClr val="666666"/>
                </a:solidFill>
                <a:effectLst/>
                <a:latin typeface="+mn-lt"/>
              </a:rPr>
              <a:t>Is your safeguarding policy up to date, is it used and is it effective?</a:t>
            </a:r>
          </a:p>
          <a:p>
            <a:pPr algn="l">
              <a:buFont typeface="Arial" panose="020B0604020202020204" pitchFamily="34" charset="0"/>
              <a:buChar char="•"/>
            </a:pPr>
            <a:r>
              <a:rPr lang="en-GB" b="0" i="0" dirty="0">
                <a:solidFill>
                  <a:srgbClr val="666666"/>
                </a:solidFill>
                <a:effectLst/>
                <a:latin typeface="+mn-lt"/>
              </a:rPr>
              <a:t>Is there a consistent and effective risk mitigated approach to case management?</a:t>
            </a:r>
          </a:p>
          <a:p>
            <a:pPr algn="l">
              <a:buFont typeface="Arial" panose="020B0604020202020204" pitchFamily="34" charset="0"/>
              <a:buChar char="•"/>
            </a:pPr>
            <a:r>
              <a:rPr lang="en-GB" b="0" i="0" dirty="0">
                <a:solidFill>
                  <a:srgbClr val="666666"/>
                </a:solidFill>
                <a:effectLst/>
                <a:latin typeface="+mn-lt"/>
              </a:rPr>
              <a:t>Do staff have access to safeguarding knowledge, resources and audit tools?</a:t>
            </a:r>
          </a:p>
          <a:p>
            <a:pPr algn="l">
              <a:buFont typeface="Arial" panose="020B0604020202020204" pitchFamily="34" charset="0"/>
              <a:buChar char="•"/>
            </a:pPr>
            <a:r>
              <a:rPr lang="en-GB" b="0" i="0" dirty="0">
                <a:solidFill>
                  <a:srgbClr val="666666"/>
                </a:solidFill>
                <a:effectLst/>
                <a:latin typeface="+mn-lt"/>
              </a:rPr>
              <a:t>Is your recording structured and clear?</a:t>
            </a:r>
          </a:p>
          <a:p>
            <a:pPr algn="l">
              <a:buFont typeface="Arial" panose="020B0604020202020204" pitchFamily="34" charset="0"/>
              <a:buChar char="•"/>
            </a:pPr>
            <a:r>
              <a:rPr lang="en-GB" b="0" i="0" dirty="0">
                <a:solidFill>
                  <a:srgbClr val="666666"/>
                </a:solidFill>
                <a:effectLst/>
                <a:latin typeface="+mn-lt"/>
              </a:rPr>
              <a:t>Do you use your records to improve safety and welfare of learners?</a:t>
            </a:r>
          </a:p>
          <a:p>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ts val="2280"/>
              </a:lnSpc>
              <a:spcBef>
                <a:spcPts val="0"/>
              </a:spcBef>
              <a:spcAft>
                <a:spcPts val="800"/>
              </a:spcAft>
              <a:buClrTx/>
              <a:buSzPts val="1000"/>
              <a:buFontTx/>
              <a:buNone/>
              <a:tabLst>
                <a:tab pos="457200" algn="l"/>
              </a:tabLst>
              <a:defRPr/>
            </a:pPr>
            <a:r>
              <a:rPr lang="en-GB" b="0" i="0" dirty="0">
                <a:solidFill>
                  <a:srgbClr val="4A205D"/>
                </a:solidFill>
                <a:effectLst/>
                <a:latin typeface="+mn-lt"/>
              </a:rPr>
              <a:t>Styles</a:t>
            </a:r>
          </a:p>
          <a:p>
            <a:pPr>
              <a:lnSpc>
                <a:spcPts val="2280"/>
              </a:lnSpc>
              <a:spcAft>
                <a:spcPts val="800"/>
              </a:spcAft>
              <a:buSzPts val="1000"/>
              <a:tabLst>
                <a:tab pos="457200" algn="l"/>
              </a:tabLst>
            </a:pPr>
            <a:endParaRPr lang="en-GB" b="0" dirty="0">
              <a:effectLst/>
              <a:latin typeface="+mn-lt"/>
              <a:ea typeface="Times New Roman" panose="02020603050405020304" pitchFamily="18" charset="0"/>
              <a:cs typeface="Arial" panose="020B0604020202020204" pitchFamily="34" charset="0"/>
            </a:endParaRPr>
          </a:p>
          <a:p>
            <a:pPr algn="l">
              <a:buFont typeface="Arial" panose="020B0604020202020204" pitchFamily="34" charset="0"/>
              <a:buChar char="•"/>
            </a:pPr>
            <a:r>
              <a:rPr lang="en-GB" b="0" i="0" dirty="0">
                <a:solidFill>
                  <a:srgbClr val="666666"/>
                </a:solidFill>
                <a:effectLst/>
                <a:latin typeface="+mn-lt"/>
              </a:rPr>
              <a:t>How is safeguarding fully owned at governance and senior leadership levels?</a:t>
            </a:r>
          </a:p>
          <a:p>
            <a:pPr algn="l">
              <a:buFont typeface="Arial" panose="020B0604020202020204" pitchFamily="34" charset="0"/>
              <a:buChar char="•"/>
            </a:pPr>
            <a:r>
              <a:rPr lang="en-GB" b="0" i="0" dirty="0">
                <a:solidFill>
                  <a:srgbClr val="666666"/>
                </a:solidFill>
                <a:effectLst/>
                <a:latin typeface="+mn-lt"/>
              </a:rPr>
              <a:t>Do you understand your safeguarding culture, where it is strong and where it needs attention?</a:t>
            </a:r>
          </a:p>
          <a:p>
            <a:pPr algn="l">
              <a:buFont typeface="Arial" panose="020B0604020202020204" pitchFamily="34" charset="0"/>
              <a:buChar char="•"/>
            </a:pPr>
            <a:r>
              <a:rPr lang="en-GB" b="0" i="0" dirty="0">
                <a:solidFill>
                  <a:srgbClr val="666666"/>
                </a:solidFill>
                <a:effectLst/>
                <a:latin typeface="+mn-lt"/>
              </a:rPr>
              <a:t>What are your key goals? How are leaders shaping and influencing practice towards these?</a:t>
            </a:r>
          </a:p>
          <a:p>
            <a:pPr>
              <a:lnSpc>
                <a:spcPts val="2280"/>
              </a:lnSpc>
              <a:spcAft>
                <a:spcPts val="800"/>
              </a:spcAft>
              <a:buSzPts val="1000"/>
              <a:tabLst>
                <a:tab pos="457200" algn="l"/>
              </a:tabLst>
            </a:pPr>
            <a:endParaRPr lang="en-GB" b="0" dirty="0">
              <a:effectLst/>
              <a:latin typeface="+mn-l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ts val="2280"/>
              </a:lnSpc>
              <a:spcBef>
                <a:spcPts val="0"/>
              </a:spcBef>
              <a:spcAft>
                <a:spcPts val="800"/>
              </a:spcAft>
              <a:buClrTx/>
              <a:buSzPts val="1000"/>
              <a:buFontTx/>
              <a:buNone/>
              <a:tabLst>
                <a:tab pos="457200" algn="l"/>
              </a:tabLst>
              <a:defRPr/>
            </a:pPr>
            <a:r>
              <a:rPr lang="en-GB" b="0" i="0" dirty="0">
                <a:solidFill>
                  <a:srgbClr val="4A205D"/>
                </a:solidFill>
                <a:effectLst/>
                <a:latin typeface="+mn-lt"/>
              </a:rPr>
              <a:t>Staff</a:t>
            </a:r>
          </a:p>
          <a:p>
            <a:pPr>
              <a:lnSpc>
                <a:spcPts val="2280"/>
              </a:lnSpc>
              <a:spcAft>
                <a:spcPts val="800"/>
              </a:spcAft>
              <a:buSzPts val="1000"/>
              <a:tabLst>
                <a:tab pos="457200" algn="l"/>
              </a:tabLst>
            </a:pPr>
            <a:endParaRPr lang="en-GB" b="0" dirty="0">
              <a:effectLst/>
              <a:latin typeface="+mn-lt"/>
              <a:ea typeface="Times New Roman" panose="02020603050405020304" pitchFamily="18" charset="0"/>
              <a:cs typeface="Arial" panose="020B0604020202020204" pitchFamily="34" charset="0"/>
            </a:endParaRPr>
          </a:p>
          <a:p>
            <a:pPr algn="l">
              <a:buFont typeface="Arial" panose="020B0604020202020204" pitchFamily="34" charset="0"/>
              <a:buChar char="•"/>
            </a:pPr>
            <a:r>
              <a:rPr lang="en-GB" b="0" i="0" dirty="0">
                <a:solidFill>
                  <a:srgbClr val="666666"/>
                </a:solidFill>
                <a:effectLst/>
                <a:latin typeface="+mn-lt"/>
              </a:rPr>
              <a:t>Do you have the staff time to commit to the safeguarding task?</a:t>
            </a:r>
          </a:p>
          <a:p>
            <a:pPr algn="l">
              <a:buFont typeface="Arial" panose="020B0604020202020204" pitchFamily="34" charset="0"/>
              <a:buChar char="•"/>
            </a:pPr>
            <a:r>
              <a:rPr lang="en-GB" b="0" i="0" dirty="0">
                <a:solidFill>
                  <a:srgbClr val="666666"/>
                </a:solidFill>
                <a:effectLst/>
                <a:latin typeface="+mn-lt"/>
              </a:rPr>
              <a:t>Are there vacancies and how are these being covered?</a:t>
            </a:r>
          </a:p>
          <a:p>
            <a:pPr algn="l">
              <a:buFont typeface="Arial" panose="020B0604020202020204" pitchFamily="34" charset="0"/>
              <a:buChar char="•"/>
            </a:pPr>
            <a:endParaRPr lang="en-GB" b="0" dirty="0">
              <a:effectLst/>
              <a:latin typeface="+mn-l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ts val="2280"/>
              </a:lnSpc>
              <a:spcBef>
                <a:spcPts val="0"/>
              </a:spcBef>
              <a:spcAft>
                <a:spcPts val="800"/>
              </a:spcAft>
              <a:buClrTx/>
              <a:buSzPts val="1000"/>
              <a:buFontTx/>
              <a:buNone/>
              <a:tabLst>
                <a:tab pos="457200" algn="l"/>
              </a:tabLst>
              <a:defRPr/>
            </a:pPr>
            <a:r>
              <a:rPr lang="en-GB" b="0" i="0" dirty="0">
                <a:solidFill>
                  <a:srgbClr val="4A205D"/>
                </a:solidFill>
                <a:effectLst/>
                <a:latin typeface="+mn-lt"/>
              </a:rPr>
              <a:t>Skills</a:t>
            </a:r>
          </a:p>
          <a:p>
            <a:pPr>
              <a:lnSpc>
                <a:spcPts val="2280"/>
              </a:lnSpc>
              <a:spcAft>
                <a:spcPts val="800"/>
              </a:spcAft>
              <a:buSzPts val="1000"/>
              <a:tabLst>
                <a:tab pos="457200" algn="l"/>
              </a:tabLst>
            </a:pPr>
            <a:endParaRPr lang="en-GB" b="0" dirty="0">
              <a:effectLst/>
              <a:latin typeface="+mn-lt"/>
              <a:ea typeface="Times New Roman" panose="02020603050405020304" pitchFamily="18" charset="0"/>
              <a:cs typeface="Arial" panose="020B0604020202020204" pitchFamily="34" charset="0"/>
            </a:endParaRPr>
          </a:p>
          <a:p>
            <a:pPr algn="l">
              <a:buFont typeface="Arial" panose="020B0604020202020204" pitchFamily="34" charset="0"/>
              <a:buChar char="•"/>
            </a:pPr>
            <a:r>
              <a:rPr lang="en-GB" b="0" i="0" dirty="0">
                <a:solidFill>
                  <a:srgbClr val="666666"/>
                </a:solidFill>
                <a:effectLst/>
                <a:latin typeface="+mn-lt"/>
              </a:rPr>
              <a:t>Do you have a clear and effective arrangements for safeguarding learning for your staff?</a:t>
            </a:r>
          </a:p>
          <a:p>
            <a:pPr algn="l">
              <a:buFont typeface="Arial" panose="020B0604020202020204" pitchFamily="34" charset="0"/>
              <a:buChar char="•"/>
            </a:pPr>
            <a:r>
              <a:rPr lang="en-GB" b="0" i="0" dirty="0">
                <a:solidFill>
                  <a:srgbClr val="666666"/>
                </a:solidFill>
                <a:effectLst/>
                <a:latin typeface="+mn-lt"/>
              </a:rPr>
              <a:t>Do staff feel confident in recognising abuse or neglect?</a:t>
            </a:r>
          </a:p>
          <a:p>
            <a:pPr algn="l">
              <a:buFont typeface="Arial" panose="020B0604020202020204" pitchFamily="34" charset="0"/>
              <a:buChar char="•"/>
            </a:pPr>
            <a:r>
              <a:rPr lang="en-GB" b="0" i="0" dirty="0">
                <a:solidFill>
                  <a:srgbClr val="666666"/>
                </a:solidFill>
                <a:effectLst/>
                <a:latin typeface="+mn-lt"/>
              </a:rPr>
              <a:t>Are staff always skilled in responding to concerns about abuse and neglect?</a:t>
            </a:r>
          </a:p>
          <a:p>
            <a:pPr algn="l">
              <a:buFont typeface="Arial" panose="020B0604020202020204" pitchFamily="34" charset="0"/>
              <a:buChar char="•"/>
            </a:pPr>
            <a:r>
              <a:rPr lang="en-GB" b="0" i="0" dirty="0">
                <a:solidFill>
                  <a:srgbClr val="666666"/>
                </a:solidFill>
                <a:effectLst/>
                <a:latin typeface="+mn-lt"/>
              </a:rPr>
              <a:t>Is the DSL suitably skilled and supported to undertake their role?</a:t>
            </a:r>
          </a:p>
          <a:p>
            <a:pPr algn="l">
              <a:buFont typeface="Arial" panose="020B0604020202020204" pitchFamily="34" charset="0"/>
              <a:buChar char="•"/>
            </a:pPr>
            <a:r>
              <a:rPr lang="en-GB" b="0" i="0" dirty="0">
                <a:solidFill>
                  <a:srgbClr val="666666"/>
                </a:solidFill>
                <a:effectLst/>
                <a:latin typeface="+mn-lt"/>
              </a:rPr>
              <a:t>What strengths do you have in dealing with safeguarding issues? Where are the gaps?</a:t>
            </a:r>
          </a:p>
          <a:p>
            <a:pPr algn="l">
              <a:buFont typeface="Arial" panose="020B0604020202020204" pitchFamily="34" charset="0"/>
              <a:buChar char="•"/>
            </a:pPr>
            <a:r>
              <a:rPr lang="en-GB" b="0" i="0" dirty="0">
                <a:solidFill>
                  <a:srgbClr val="666666"/>
                </a:solidFill>
                <a:effectLst/>
                <a:latin typeface="+mn-lt"/>
              </a:rPr>
              <a:t>How do you monitor and assess the skills of your staff, your DSL and your governors?</a:t>
            </a:r>
          </a:p>
          <a:p>
            <a:pPr algn="l">
              <a:buFont typeface="Arial" panose="020B0604020202020204" pitchFamily="34" charset="0"/>
              <a:buChar char="•"/>
            </a:pPr>
            <a:r>
              <a:rPr lang="en-GB" b="0" i="0" dirty="0">
                <a:solidFill>
                  <a:srgbClr val="666666"/>
                </a:solidFill>
                <a:effectLst/>
                <a:latin typeface="+mn-lt"/>
              </a:rPr>
              <a:t>What have you learned from safeguarding incidents in your setting to prevent recurrence?</a:t>
            </a:r>
          </a:p>
          <a:p>
            <a:pPr>
              <a:lnSpc>
                <a:spcPts val="2280"/>
              </a:lnSpc>
              <a:spcAft>
                <a:spcPts val="800"/>
              </a:spcAft>
              <a:buSzPts val="1000"/>
              <a:tabLst>
                <a:tab pos="457200" algn="l"/>
              </a:tabLst>
            </a:pPr>
            <a:endParaRPr lang="en-GB"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ts val="2280"/>
              </a:lnSpc>
              <a:spcBef>
                <a:spcPts val="0"/>
              </a:spcBef>
              <a:spcAft>
                <a:spcPts val="800"/>
              </a:spcAft>
              <a:buClrTx/>
              <a:buSzPts val="1000"/>
              <a:buFontTx/>
              <a:buNone/>
              <a:tabLst>
                <a:tab pos="457200" algn="l"/>
              </a:tabLst>
              <a:defRPr/>
            </a:pPr>
            <a:r>
              <a:rPr lang="en-GB" dirty="0">
                <a:effectLst/>
                <a:latin typeface="Arial" panose="020B0604020202020204" pitchFamily="34" charset="0"/>
                <a:ea typeface="Times New Roman" panose="02020603050405020304" pitchFamily="18" charset="0"/>
                <a:cs typeface="Arial" panose="020B0604020202020204" pitchFamily="34" charset="0"/>
              </a:rPr>
              <a:t>Read the full article  - </a:t>
            </a:r>
            <a:r>
              <a:rPr lang="en-GB" sz="12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hlinkClick r:id="rId3"/>
              </a:rPr>
              <a:t>https://safeguarding.network/content/leading-a-safeguarding-culture/</a:t>
            </a:r>
            <a:endParaRPr lang="en-GB" sz="12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2280"/>
              </a:lnSpc>
              <a:spcAft>
                <a:spcPts val="800"/>
              </a:spcAft>
              <a:buSzPts val="1000"/>
              <a:tabLst>
                <a:tab pos="457200" algn="l"/>
              </a:tabLst>
            </a:pPr>
            <a:endParaRPr lang="en-GB" dirty="0">
              <a:effectLst/>
              <a:latin typeface="Arial" panose="020B0604020202020204" pitchFamily="34" charset="0"/>
              <a:ea typeface="Times New Roman" panose="02020603050405020304" pitchFamily="18" charset="0"/>
              <a:cs typeface="Arial" panose="020B0604020202020204" pitchFamily="34" charset="0"/>
            </a:endParaRPr>
          </a:p>
          <a:p>
            <a:pPr>
              <a:lnSpc>
                <a:spcPts val="2280"/>
              </a:lnSpc>
              <a:spcAft>
                <a:spcPts val="800"/>
              </a:spcAft>
              <a:buSzPts val="1000"/>
              <a:tabLst>
                <a:tab pos="457200" algn="l"/>
              </a:tabLst>
            </a:pPr>
            <a:r>
              <a:rPr lang="en-GB" b="1" dirty="0">
                <a:effectLst/>
                <a:latin typeface="Arial" panose="020B0604020202020204" pitchFamily="34" charset="0"/>
                <a:ea typeface="Times New Roman" panose="02020603050405020304" pitchFamily="18" charset="0"/>
                <a:cs typeface="Arial" panose="020B0604020202020204" pitchFamily="34" charset="0"/>
              </a:rPr>
              <a:t>Quick wins for now!</a:t>
            </a:r>
          </a:p>
          <a:p>
            <a:pPr>
              <a:lnSpc>
                <a:spcPts val="2280"/>
              </a:lnSpc>
              <a:spcAft>
                <a:spcPts val="800"/>
              </a:spcAft>
              <a:buSzPts val="1000"/>
              <a:tabLst>
                <a:tab pos="457200" algn="l"/>
              </a:tabLst>
            </a:pPr>
            <a:endParaRPr lang="en-GB" dirty="0">
              <a:effectLst/>
              <a:latin typeface="Arial" panose="020B0604020202020204" pitchFamily="34" charset="0"/>
              <a:ea typeface="Times New Roman" panose="02020603050405020304" pitchFamily="18" charset="0"/>
              <a:cs typeface="Arial" panose="020B0604020202020204" pitchFamily="34" charset="0"/>
            </a:endParaRPr>
          </a:p>
          <a:p>
            <a:pPr>
              <a:lnSpc>
                <a:spcPts val="2280"/>
              </a:lnSpc>
              <a:spcAft>
                <a:spcPts val="800"/>
              </a:spcAft>
              <a:buSzPts val="1000"/>
              <a:tabLst>
                <a:tab pos="457200" algn="l"/>
              </a:tabLst>
            </a:pPr>
            <a:r>
              <a:rPr lang="en-GB" dirty="0">
                <a:effectLst/>
                <a:latin typeface="Arial" panose="020B0604020202020204" pitchFamily="34" charset="0"/>
                <a:ea typeface="Times New Roman" panose="02020603050405020304" pitchFamily="18" charset="0"/>
                <a:cs typeface="Arial" panose="020B0604020202020204" pitchFamily="34" charset="0"/>
              </a:rPr>
              <a:t>This means embedding safeguarding into the knowledge and behaviours within courses; discussing during reviews; and blending themes into learners’ personal learning plans.  Too many providers rely on safeguarding solely at induction stage or shoehorn themes into a review which provides no basis of knowledge development. The safeguarding element can also sometimes be rushed, meaning learners aren’t able to ask questions or retain the learning to reuse at a later date or when needed.    </a:t>
            </a:r>
            <a:r>
              <a:rPr lang="en-GB" sz="1050" dirty="0">
                <a:solidFill>
                  <a:srgbClr val="333333"/>
                </a:solidFill>
                <a:effectLst/>
                <a:latin typeface="Montserrat" panose="00000500000000000000" pitchFamily="2" charset="0"/>
                <a:ea typeface="Times New Roman" panose="02020603050405020304" pitchFamily="18" charset="0"/>
                <a:cs typeface="Times New Roman" panose="02020603050405020304" pitchFamily="18" charset="0"/>
              </a:rPr>
              <a:t> </a:t>
            </a:r>
            <a:endParaRPr lang="en-GB" sz="105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a:lnSpc>
                <a:spcPts val="2280"/>
              </a:lnSpc>
              <a:spcAft>
                <a:spcPts val="800"/>
              </a:spcAft>
            </a:pPr>
            <a:r>
              <a:rPr lang="en-GB" sz="1200" b="1" spc="-10" dirty="0">
                <a:effectLst/>
                <a:latin typeface="Arial" panose="020B0604020202020204" pitchFamily="34" charset="0"/>
                <a:ea typeface="Times New Roman" panose="02020603050405020304" pitchFamily="18" charset="0"/>
                <a:cs typeface="Times New Roman" panose="02020603050405020304" pitchFamily="18" charset="0"/>
              </a:rPr>
              <a:t>Deeper questioning in reviews = empowered learners </a:t>
            </a:r>
          </a:p>
          <a:p>
            <a:pPr>
              <a:lnSpc>
                <a:spcPts val="2280"/>
              </a:lnSpc>
              <a:spcAft>
                <a:spcPts val="800"/>
              </a:spcAft>
            </a:pPr>
            <a:endParaRPr lang="en-GB" sz="1200" b="1" spc="-1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2280"/>
              </a:lnSpc>
              <a:spcAft>
                <a:spcPts val="80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Across the sector, there remains too much reliance on asking the same set of questions during learning reviews such as: “What is safeguarding?” “Do you feel safe?” and “Do you know who to speak to if you have any concerns?”. Although these questions are valid, they don’t add significant value to the safeguarding agenda. Provider questioning needs to be far deeper, evolving over time as a golden thread that runs throughout the programme.  By contextualising safeguarding themes based on the curriculum and/or industry, this allows learners to make more informed, educated choices about their work and personal life, behaviour and safety.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A5C5F79E-A502-4426-BDD5-D397F9BE3C01}" type="slidenum">
              <a:rPr lang="en-GB" smtClean="0"/>
              <a:t>9</a:t>
            </a:fld>
            <a:endParaRPr lang="en-GB"/>
          </a:p>
        </p:txBody>
      </p:sp>
    </p:spTree>
    <p:extLst>
      <p:ext uri="{BB962C8B-B14F-4D97-AF65-F5344CB8AC3E}">
        <p14:creationId xmlns:p14="http://schemas.microsoft.com/office/powerpoint/2010/main" val="1005987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C163FC7-970D-FE4F-96F2-AF81091402ED}" type="datetimeFigureOut">
              <a:rPr lang="en-US" smtClean="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7CAEDF-7C31-B648-9849-B2D304B895C5}" type="slidenum">
              <a:rPr lang="en-US" smtClean="0"/>
              <a:t>‹#›</a:t>
            </a:fld>
            <a:endParaRPr lang="en-US" dirty="0"/>
          </a:p>
        </p:txBody>
      </p:sp>
    </p:spTree>
    <p:extLst>
      <p:ext uri="{BB962C8B-B14F-4D97-AF65-F5344CB8AC3E}">
        <p14:creationId xmlns:p14="http://schemas.microsoft.com/office/powerpoint/2010/main" val="4110728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C163FC7-970D-FE4F-96F2-AF81091402ED}" type="datetimeFigureOut">
              <a:rPr lang="en-US" smtClean="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7CAEDF-7C31-B648-9849-B2D304B895C5}" type="slidenum">
              <a:rPr lang="en-US" smtClean="0"/>
              <a:t>‹#›</a:t>
            </a:fld>
            <a:endParaRPr lang="en-US" dirty="0"/>
          </a:p>
        </p:txBody>
      </p:sp>
    </p:spTree>
    <p:extLst>
      <p:ext uri="{BB962C8B-B14F-4D97-AF65-F5344CB8AC3E}">
        <p14:creationId xmlns:p14="http://schemas.microsoft.com/office/powerpoint/2010/main" val="35452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C163FC7-970D-FE4F-96F2-AF81091402ED}" type="datetimeFigureOut">
              <a:rPr lang="en-US" smtClean="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7CAEDF-7C31-B648-9849-B2D304B895C5}" type="slidenum">
              <a:rPr lang="en-US" smtClean="0"/>
              <a:t>‹#›</a:t>
            </a:fld>
            <a:endParaRPr lang="en-US" dirty="0"/>
          </a:p>
        </p:txBody>
      </p:sp>
    </p:spTree>
    <p:extLst>
      <p:ext uri="{BB962C8B-B14F-4D97-AF65-F5344CB8AC3E}">
        <p14:creationId xmlns:p14="http://schemas.microsoft.com/office/powerpoint/2010/main" val="2160772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C163FC7-970D-FE4F-96F2-AF81091402ED}" type="datetimeFigureOut">
              <a:rPr lang="en-US" smtClean="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7CAEDF-7C31-B648-9849-B2D304B895C5}" type="slidenum">
              <a:rPr lang="en-US" smtClean="0"/>
              <a:t>‹#›</a:t>
            </a:fld>
            <a:endParaRPr lang="en-US" dirty="0"/>
          </a:p>
        </p:txBody>
      </p:sp>
    </p:spTree>
    <p:extLst>
      <p:ext uri="{BB962C8B-B14F-4D97-AF65-F5344CB8AC3E}">
        <p14:creationId xmlns:p14="http://schemas.microsoft.com/office/powerpoint/2010/main" val="2761023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C163FC7-970D-FE4F-96F2-AF81091402ED}" type="datetimeFigureOut">
              <a:rPr lang="en-US" smtClean="0"/>
              <a:t>3/4/2022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7CAEDF-7C31-B648-9849-B2D304B895C5}" type="slidenum">
              <a:rPr lang="en-US" smtClean="0"/>
              <a:t>‹#›</a:t>
            </a:fld>
            <a:endParaRPr lang="en-US" dirty="0"/>
          </a:p>
        </p:txBody>
      </p:sp>
    </p:spTree>
    <p:extLst>
      <p:ext uri="{BB962C8B-B14F-4D97-AF65-F5344CB8AC3E}">
        <p14:creationId xmlns:p14="http://schemas.microsoft.com/office/powerpoint/2010/main" val="242337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C163FC7-970D-FE4F-96F2-AF81091402ED}" type="datetimeFigureOut">
              <a:rPr lang="en-US" smtClean="0"/>
              <a:t>3/4/2022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7CAEDF-7C31-B648-9849-B2D304B895C5}" type="slidenum">
              <a:rPr lang="en-US" smtClean="0"/>
              <a:t>‹#›</a:t>
            </a:fld>
            <a:endParaRPr lang="en-US" dirty="0"/>
          </a:p>
        </p:txBody>
      </p:sp>
    </p:spTree>
    <p:extLst>
      <p:ext uri="{BB962C8B-B14F-4D97-AF65-F5344CB8AC3E}">
        <p14:creationId xmlns:p14="http://schemas.microsoft.com/office/powerpoint/2010/main" val="1143529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63FC7-970D-FE4F-96F2-AF81091402ED}" type="datetimeFigureOut">
              <a:rPr lang="en-US" smtClean="0"/>
              <a:t>3/4/2022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7CAEDF-7C31-B648-9849-B2D304B895C5}" type="slidenum">
              <a:rPr lang="en-US" smtClean="0"/>
              <a:t>‹#›</a:t>
            </a:fld>
            <a:endParaRPr lang="en-US" dirty="0"/>
          </a:p>
        </p:txBody>
      </p:sp>
    </p:spTree>
    <p:extLst>
      <p:ext uri="{BB962C8B-B14F-4D97-AF65-F5344CB8AC3E}">
        <p14:creationId xmlns:p14="http://schemas.microsoft.com/office/powerpoint/2010/main" val="1027295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C163FC7-970D-FE4F-96F2-AF81091402ED}" type="datetimeFigureOut">
              <a:rPr lang="en-US" smtClean="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7CAEDF-7C31-B648-9849-B2D304B895C5}" type="slidenum">
              <a:rPr lang="en-US" smtClean="0"/>
              <a:t>‹#›</a:t>
            </a:fld>
            <a:endParaRPr lang="en-US" dirty="0"/>
          </a:p>
        </p:txBody>
      </p:sp>
    </p:spTree>
    <p:extLst>
      <p:ext uri="{BB962C8B-B14F-4D97-AF65-F5344CB8AC3E}">
        <p14:creationId xmlns:p14="http://schemas.microsoft.com/office/powerpoint/2010/main" val="3599841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C163FC7-970D-FE4F-96F2-AF81091402ED}" type="datetimeFigureOut">
              <a:rPr lang="en-US" smtClean="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7CAEDF-7C31-B648-9849-B2D304B895C5}" type="slidenum">
              <a:rPr lang="en-US" smtClean="0"/>
              <a:t>‹#›</a:t>
            </a:fld>
            <a:endParaRPr lang="en-US" dirty="0"/>
          </a:p>
        </p:txBody>
      </p:sp>
    </p:spTree>
    <p:extLst>
      <p:ext uri="{BB962C8B-B14F-4D97-AF65-F5344CB8AC3E}">
        <p14:creationId xmlns:p14="http://schemas.microsoft.com/office/powerpoint/2010/main" val="1143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C163FC7-970D-FE4F-96F2-AF81091402ED}" type="datetimeFigureOut">
              <a:rPr lang="en-US" smtClean="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7CAEDF-7C31-B648-9849-B2D304B895C5}" type="slidenum">
              <a:rPr lang="en-US" smtClean="0"/>
              <a:t>‹#›</a:t>
            </a:fld>
            <a:endParaRPr lang="en-US" dirty="0"/>
          </a:p>
        </p:txBody>
      </p:sp>
    </p:spTree>
    <p:extLst>
      <p:ext uri="{BB962C8B-B14F-4D97-AF65-F5344CB8AC3E}">
        <p14:creationId xmlns:p14="http://schemas.microsoft.com/office/powerpoint/2010/main" val="1753450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63FC7-970D-FE4F-96F2-AF81091402ED}" type="datetimeFigureOut">
              <a:rPr lang="en-US" smtClean="0"/>
              <a:t>3/4/2022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7CAEDF-7C31-B648-9849-B2D304B895C5}" type="slidenum">
              <a:rPr lang="en-US" smtClean="0"/>
              <a:t>‹#›</a:t>
            </a:fld>
            <a:endParaRPr lang="en-US" dirty="0"/>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231" y="3347"/>
            <a:ext cx="9139537" cy="6854652"/>
          </a:xfrm>
          <a:prstGeom prst="rect">
            <a:avLst/>
          </a:prstGeom>
        </p:spPr>
      </p:pic>
    </p:spTree>
    <p:extLst>
      <p:ext uri="{BB962C8B-B14F-4D97-AF65-F5344CB8AC3E}">
        <p14:creationId xmlns:p14="http://schemas.microsoft.com/office/powerpoint/2010/main" val="3252821767"/>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70CA1-4284-458E-9BA8-F441E8EA702B}"/>
              </a:ext>
            </a:extLst>
          </p:cNvPr>
          <p:cNvSpPr>
            <a:spLocks noGrp="1"/>
          </p:cNvSpPr>
          <p:nvPr>
            <p:ph type="title"/>
          </p:nvPr>
        </p:nvSpPr>
        <p:spPr/>
        <p:txBody>
          <a:bodyPr/>
          <a:lstStyle/>
          <a:p>
            <a:endParaRPr lang="en-GB" b="1" dirty="0"/>
          </a:p>
        </p:txBody>
      </p:sp>
      <p:pic>
        <p:nvPicPr>
          <p:cNvPr id="5" name="Picture 4">
            <a:extLst>
              <a:ext uri="{FF2B5EF4-FFF2-40B4-BE49-F238E27FC236}">
                <a16:creationId xmlns:a16="http://schemas.microsoft.com/office/drawing/2014/main" id="{CD24DFCB-9EF2-43BC-AE6B-3A70EE983C16}"/>
              </a:ext>
            </a:extLst>
          </p:cNvPr>
          <p:cNvPicPr>
            <a:picLocks noChangeAspect="1"/>
          </p:cNvPicPr>
          <p:nvPr/>
        </p:nvPicPr>
        <p:blipFill>
          <a:blip r:embed="rId3"/>
          <a:stretch>
            <a:fillRect/>
          </a:stretch>
        </p:blipFill>
        <p:spPr>
          <a:xfrm>
            <a:off x="3321978" y="1290368"/>
            <a:ext cx="3914775" cy="3276600"/>
          </a:xfrm>
          <a:prstGeom prst="rect">
            <a:avLst/>
          </a:prstGeom>
        </p:spPr>
      </p:pic>
    </p:spTree>
    <p:extLst>
      <p:ext uri="{BB962C8B-B14F-4D97-AF65-F5344CB8AC3E}">
        <p14:creationId xmlns:p14="http://schemas.microsoft.com/office/powerpoint/2010/main" val="2510939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105" y="132157"/>
            <a:ext cx="6462269" cy="820066"/>
          </a:xfrm>
          <a:noFill/>
        </p:spPr>
        <p:txBody>
          <a:bodyPr>
            <a:normAutofit/>
          </a:bodyPr>
          <a:lstStyle/>
          <a:p>
            <a:endParaRPr lang="en-GB" sz="2700" b="1" dirty="0">
              <a:latin typeface="+mn-lt"/>
            </a:endParaRPr>
          </a:p>
        </p:txBody>
      </p:sp>
      <p:sp>
        <p:nvSpPr>
          <p:cNvPr id="6" name="TextBox 5">
            <a:extLst>
              <a:ext uri="{FF2B5EF4-FFF2-40B4-BE49-F238E27FC236}">
                <a16:creationId xmlns:a16="http://schemas.microsoft.com/office/drawing/2014/main" id="{60648379-E30D-4C3E-9728-6168D8D54EBA}"/>
              </a:ext>
            </a:extLst>
          </p:cNvPr>
          <p:cNvSpPr txBox="1"/>
          <p:nvPr/>
        </p:nvSpPr>
        <p:spPr>
          <a:xfrm>
            <a:off x="2367280" y="1162930"/>
            <a:ext cx="6593840" cy="5352206"/>
          </a:xfrm>
          <a:prstGeom prst="rect">
            <a:avLst/>
          </a:prstGeom>
          <a:noFill/>
        </p:spPr>
        <p:txBody>
          <a:bodyPr wrap="square" rtlCol="0">
            <a:spAutoFit/>
          </a:bodyPr>
          <a:lstStyle/>
          <a:p>
            <a:endParaRPr lang="en-GB" dirty="0"/>
          </a:p>
        </p:txBody>
      </p:sp>
      <p:pic>
        <p:nvPicPr>
          <p:cNvPr id="4" name="Picture 3">
            <a:extLst>
              <a:ext uri="{FF2B5EF4-FFF2-40B4-BE49-F238E27FC236}">
                <a16:creationId xmlns:a16="http://schemas.microsoft.com/office/drawing/2014/main" id="{191E0908-F783-49E1-8654-378718948596}"/>
              </a:ext>
            </a:extLst>
          </p:cNvPr>
          <p:cNvPicPr>
            <a:picLocks noChangeAspect="1"/>
          </p:cNvPicPr>
          <p:nvPr/>
        </p:nvPicPr>
        <p:blipFill>
          <a:blip r:embed="rId3"/>
          <a:stretch>
            <a:fillRect/>
          </a:stretch>
        </p:blipFill>
        <p:spPr>
          <a:xfrm>
            <a:off x="2206381" y="1706514"/>
            <a:ext cx="6593839" cy="3109687"/>
          </a:xfrm>
          <a:prstGeom prst="rect">
            <a:avLst/>
          </a:prstGeom>
        </p:spPr>
      </p:pic>
    </p:spTree>
    <p:extLst>
      <p:ext uri="{BB962C8B-B14F-4D97-AF65-F5344CB8AC3E}">
        <p14:creationId xmlns:p14="http://schemas.microsoft.com/office/powerpoint/2010/main" val="102377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727" y="342864"/>
            <a:ext cx="6462269" cy="820066"/>
          </a:xfrm>
          <a:noFill/>
        </p:spPr>
        <p:txBody>
          <a:bodyPr>
            <a:normAutofit fontScale="90000"/>
          </a:bodyPr>
          <a:lstStyle/>
          <a:p>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sz="2700" b="1" dirty="0">
              <a:latin typeface="+mn-lt"/>
            </a:endParaRPr>
          </a:p>
        </p:txBody>
      </p:sp>
      <p:sp>
        <p:nvSpPr>
          <p:cNvPr id="6" name="TextBox 5">
            <a:extLst>
              <a:ext uri="{FF2B5EF4-FFF2-40B4-BE49-F238E27FC236}">
                <a16:creationId xmlns:a16="http://schemas.microsoft.com/office/drawing/2014/main" id="{60648379-E30D-4C3E-9728-6168D8D54EBA}"/>
              </a:ext>
            </a:extLst>
          </p:cNvPr>
          <p:cNvSpPr txBox="1"/>
          <p:nvPr/>
        </p:nvSpPr>
        <p:spPr>
          <a:xfrm>
            <a:off x="2367280" y="1162930"/>
            <a:ext cx="6593840" cy="5352206"/>
          </a:xfrm>
          <a:prstGeom prst="rect">
            <a:avLst/>
          </a:prstGeom>
          <a:noFill/>
        </p:spPr>
        <p:txBody>
          <a:bodyPr wrap="square" rtlCol="0">
            <a:spAutoFit/>
          </a:bodyPr>
          <a:lstStyle/>
          <a:p>
            <a:endParaRPr lang="en-GB" dirty="0"/>
          </a:p>
        </p:txBody>
      </p:sp>
      <p:sp>
        <p:nvSpPr>
          <p:cNvPr id="11" name="TextBox 10">
            <a:extLst>
              <a:ext uri="{FF2B5EF4-FFF2-40B4-BE49-F238E27FC236}">
                <a16:creationId xmlns:a16="http://schemas.microsoft.com/office/drawing/2014/main" id="{8803F136-C754-4921-B08B-AE7208793189}"/>
              </a:ext>
            </a:extLst>
          </p:cNvPr>
          <p:cNvSpPr txBox="1"/>
          <p:nvPr/>
        </p:nvSpPr>
        <p:spPr>
          <a:xfrm>
            <a:off x="2133727" y="1137197"/>
            <a:ext cx="7010273" cy="794064"/>
          </a:xfrm>
          <a:prstGeom prst="rect">
            <a:avLst/>
          </a:prstGeom>
          <a:noFill/>
        </p:spPr>
        <p:txBody>
          <a:bodyPr wrap="square">
            <a:spAutoFit/>
          </a:bodyPr>
          <a:lstStyle/>
          <a:p>
            <a:pPr>
              <a:lnSpc>
                <a:spcPts val="2280"/>
              </a:lnSpc>
              <a:spcAft>
                <a:spcPts val="800"/>
              </a:spcAft>
            </a:pPr>
            <a:r>
              <a:rPr lang="en-GB" sz="1800" dirty="0">
                <a:solidFill>
                  <a:srgbClr val="333333"/>
                </a:solidFill>
                <a:effectLst/>
                <a:latin typeface="Montserrat" panose="00000500000000000000" pitchFamily="2"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2625"/>
              </a:lnSpc>
              <a:spcAft>
                <a:spcPts val="800"/>
              </a:spcAft>
            </a:pPr>
            <a:endParaRPr lang="en-GB"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9F5D6D62-10F2-46FB-879A-F1A41FD2547C}"/>
              </a:ext>
            </a:extLst>
          </p:cNvPr>
          <p:cNvPicPr>
            <a:picLocks noChangeAspect="1"/>
          </p:cNvPicPr>
          <p:nvPr/>
        </p:nvPicPr>
        <p:blipFill>
          <a:blip r:embed="rId3"/>
          <a:stretch>
            <a:fillRect/>
          </a:stretch>
        </p:blipFill>
        <p:spPr>
          <a:xfrm>
            <a:off x="2214367" y="965170"/>
            <a:ext cx="6896100" cy="4410075"/>
          </a:xfrm>
          <a:prstGeom prst="rect">
            <a:avLst/>
          </a:prstGeom>
        </p:spPr>
      </p:pic>
    </p:spTree>
    <p:extLst>
      <p:ext uri="{BB962C8B-B14F-4D97-AF65-F5344CB8AC3E}">
        <p14:creationId xmlns:p14="http://schemas.microsoft.com/office/powerpoint/2010/main" val="3150709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7313B7-E3A6-419F-8C5B-D56DCCB8E6EF}"/>
              </a:ext>
            </a:extLst>
          </p:cNvPr>
          <p:cNvPicPr>
            <a:picLocks noChangeAspect="1"/>
          </p:cNvPicPr>
          <p:nvPr/>
        </p:nvPicPr>
        <p:blipFill>
          <a:blip r:embed="rId2"/>
          <a:stretch>
            <a:fillRect/>
          </a:stretch>
        </p:blipFill>
        <p:spPr>
          <a:xfrm>
            <a:off x="2264926" y="472989"/>
            <a:ext cx="6574274" cy="2956011"/>
          </a:xfrm>
          <a:prstGeom prst="rect">
            <a:avLst/>
          </a:prstGeom>
          <a:ln>
            <a:solidFill>
              <a:schemeClr val="tx1"/>
            </a:solidFill>
          </a:ln>
        </p:spPr>
      </p:pic>
      <p:pic>
        <p:nvPicPr>
          <p:cNvPr id="7" name="Picture 6">
            <a:extLst>
              <a:ext uri="{FF2B5EF4-FFF2-40B4-BE49-F238E27FC236}">
                <a16:creationId xmlns:a16="http://schemas.microsoft.com/office/drawing/2014/main" id="{8BBFC712-7AD5-4817-952D-89C1DE5D509A}"/>
              </a:ext>
            </a:extLst>
          </p:cNvPr>
          <p:cNvPicPr>
            <a:picLocks noChangeAspect="1"/>
          </p:cNvPicPr>
          <p:nvPr/>
        </p:nvPicPr>
        <p:blipFill>
          <a:blip r:embed="rId3"/>
          <a:stretch>
            <a:fillRect/>
          </a:stretch>
        </p:blipFill>
        <p:spPr>
          <a:xfrm>
            <a:off x="3889950" y="3569759"/>
            <a:ext cx="3324225" cy="3105150"/>
          </a:xfrm>
          <a:prstGeom prst="rect">
            <a:avLst/>
          </a:prstGeom>
        </p:spPr>
      </p:pic>
      <p:pic>
        <p:nvPicPr>
          <p:cNvPr id="9" name="Graphic 8" descr="Magnifying glass with solid fill">
            <a:extLst>
              <a:ext uri="{FF2B5EF4-FFF2-40B4-BE49-F238E27FC236}">
                <a16:creationId xmlns:a16="http://schemas.microsoft.com/office/drawing/2014/main" id="{6CAB0B7C-E037-41BE-AC8B-0823DC99DE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22444" y="4665134"/>
            <a:ext cx="914400" cy="914400"/>
          </a:xfrm>
          <a:prstGeom prst="rect">
            <a:avLst/>
          </a:prstGeom>
        </p:spPr>
      </p:pic>
    </p:spTree>
    <p:extLst>
      <p:ext uri="{BB962C8B-B14F-4D97-AF65-F5344CB8AC3E}">
        <p14:creationId xmlns:p14="http://schemas.microsoft.com/office/powerpoint/2010/main" val="1830517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6E673E-3A57-4887-8F4C-C610BD47536D}"/>
              </a:ext>
            </a:extLst>
          </p:cNvPr>
          <p:cNvSpPr txBox="1"/>
          <p:nvPr/>
        </p:nvSpPr>
        <p:spPr>
          <a:xfrm>
            <a:off x="2192217" y="138705"/>
            <a:ext cx="6623540" cy="1446550"/>
          </a:xfrm>
          <a:prstGeom prst="rect">
            <a:avLst/>
          </a:prstGeom>
          <a:noFill/>
        </p:spPr>
        <p:txBody>
          <a:bodyPr wrap="square">
            <a:spAutoFit/>
          </a:bodyPr>
          <a:lstStyle/>
          <a:p>
            <a:r>
              <a:rPr lang="en-GB" sz="4400" dirty="0">
                <a:latin typeface="+mj-lt"/>
              </a:rPr>
              <a:t>NCFE Level 1 Occupational Studies for the Workplace</a:t>
            </a:r>
          </a:p>
        </p:txBody>
      </p:sp>
      <p:sp>
        <p:nvSpPr>
          <p:cNvPr id="5" name="TextBox 4">
            <a:extLst>
              <a:ext uri="{FF2B5EF4-FFF2-40B4-BE49-F238E27FC236}">
                <a16:creationId xmlns:a16="http://schemas.microsoft.com/office/drawing/2014/main" id="{0EF1D0EB-9088-4E79-AA76-4DF498CFA798}"/>
              </a:ext>
            </a:extLst>
          </p:cNvPr>
          <p:cNvSpPr txBox="1"/>
          <p:nvPr/>
        </p:nvSpPr>
        <p:spPr>
          <a:xfrm>
            <a:off x="2989383" y="1678883"/>
            <a:ext cx="4572000" cy="646331"/>
          </a:xfrm>
          <a:prstGeom prst="rect">
            <a:avLst/>
          </a:prstGeom>
          <a:noFill/>
        </p:spPr>
        <p:txBody>
          <a:bodyPr wrap="square">
            <a:spAutoFit/>
          </a:bodyPr>
          <a:lstStyle/>
          <a:p>
            <a:r>
              <a:rPr lang="en-GB" b="1" dirty="0"/>
              <a:t>Unit 27 Maintenance of a safe, hygienic and secure working environment (M/505/4171) </a:t>
            </a:r>
          </a:p>
        </p:txBody>
      </p:sp>
      <p:sp>
        <p:nvSpPr>
          <p:cNvPr id="7" name="TextBox 6">
            <a:extLst>
              <a:ext uri="{FF2B5EF4-FFF2-40B4-BE49-F238E27FC236}">
                <a16:creationId xmlns:a16="http://schemas.microsoft.com/office/drawing/2014/main" id="{92A7A657-60DA-49B0-8ECD-78AF8D7B49B3}"/>
              </a:ext>
            </a:extLst>
          </p:cNvPr>
          <p:cNvSpPr txBox="1"/>
          <p:nvPr/>
        </p:nvSpPr>
        <p:spPr>
          <a:xfrm>
            <a:off x="2989383" y="2479438"/>
            <a:ext cx="4572000" cy="646331"/>
          </a:xfrm>
          <a:prstGeom prst="rect">
            <a:avLst/>
          </a:prstGeom>
          <a:noFill/>
        </p:spPr>
        <p:txBody>
          <a:bodyPr wrap="square">
            <a:spAutoFit/>
          </a:bodyPr>
          <a:lstStyle/>
          <a:p>
            <a:r>
              <a:rPr lang="en-GB" dirty="0"/>
              <a:t>1 Be able to maintain personal health and hygiene</a:t>
            </a:r>
          </a:p>
        </p:txBody>
      </p:sp>
      <p:sp>
        <p:nvSpPr>
          <p:cNvPr id="9" name="TextBox 8">
            <a:extLst>
              <a:ext uri="{FF2B5EF4-FFF2-40B4-BE49-F238E27FC236}">
                <a16:creationId xmlns:a16="http://schemas.microsoft.com/office/drawing/2014/main" id="{93483E95-557F-4932-9751-9678AE3FA899}"/>
              </a:ext>
            </a:extLst>
          </p:cNvPr>
          <p:cNvSpPr txBox="1"/>
          <p:nvPr/>
        </p:nvSpPr>
        <p:spPr>
          <a:xfrm>
            <a:off x="2989383" y="3279993"/>
            <a:ext cx="4572000" cy="646331"/>
          </a:xfrm>
          <a:prstGeom prst="rect">
            <a:avLst/>
          </a:prstGeom>
          <a:noFill/>
        </p:spPr>
        <p:txBody>
          <a:bodyPr wrap="square">
            <a:spAutoFit/>
          </a:bodyPr>
          <a:lstStyle/>
          <a:p>
            <a:r>
              <a:rPr lang="en-GB" dirty="0"/>
              <a:t>1.1 Wear clean, smart and appropriate clothing, footwear and headgear</a:t>
            </a:r>
          </a:p>
        </p:txBody>
      </p:sp>
      <p:sp>
        <p:nvSpPr>
          <p:cNvPr id="10" name="TextBox 9">
            <a:extLst>
              <a:ext uri="{FF2B5EF4-FFF2-40B4-BE49-F238E27FC236}">
                <a16:creationId xmlns:a16="http://schemas.microsoft.com/office/drawing/2014/main" id="{CEE5F29B-22B3-44E9-B68E-2B741E5CDD96}"/>
              </a:ext>
            </a:extLst>
          </p:cNvPr>
          <p:cNvSpPr txBox="1"/>
          <p:nvPr/>
        </p:nvSpPr>
        <p:spPr>
          <a:xfrm>
            <a:off x="2989383" y="4310706"/>
            <a:ext cx="5791200" cy="1200329"/>
          </a:xfrm>
          <a:prstGeom prst="rect">
            <a:avLst/>
          </a:prstGeom>
          <a:noFill/>
        </p:spPr>
        <p:txBody>
          <a:bodyPr wrap="square" rtlCol="0">
            <a:spAutoFit/>
          </a:bodyPr>
          <a:lstStyle/>
          <a:p>
            <a:r>
              <a:rPr lang="en-GB" sz="2400" dirty="0">
                <a:solidFill>
                  <a:schemeClr val="tx2"/>
                </a:solidFill>
                <a:cs typeface="Arial" panose="020B0604020202020204" pitchFamily="34" charset="0"/>
              </a:rPr>
              <a:t>Example: Can an </a:t>
            </a:r>
            <a:r>
              <a:rPr lang="en-GB" sz="2400" i="0" dirty="0" err="1">
                <a:solidFill>
                  <a:schemeClr val="tx2"/>
                </a:solidFill>
                <a:effectLst/>
                <a:cs typeface="Arial" panose="020B0604020202020204" pitchFamily="34" charset="0"/>
              </a:rPr>
              <a:t>Ammama</a:t>
            </a:r>
            <a:r>
              <a:rPr lang="en-GB" sz="2400" i="0" dirty="0">
                <a:solidFill>
                  <a:schemeClr val="tx2"/>
                </a:solidFill>
                <a:effectLst/>
                <a:cs typeface="Arial" panose="020B0604020202020204" pitchFamily="34" charset="0"/>
              </a:rPr>
              <a:t> ( is a type of </a:t>
            </a:r>
            <a:r>
              <a:rPr lang="en-GB" sz="2400" i="0" strike="noStrike" dirty="0">
                <a:solidFill>
                  <a:schemeClr val="tx2"/>
                </a:solidFill>
                <a:effectLst/>
                <a:cs typeface="Arial" panose="020B0604020202020204" pitchFamily="34" charset="0"/>
              </a:rPr>
              <a:t>turban</a:t>
            </a:r>
            <a:r>
              <a:rPr lang="en-GB" sz="2400" i="0" dirty="0">
                <a:solidFill>
                  <a:schemeClr val="tx2"/>
                </a:solidFill>
                <a:effectLst/>
                <a:cs typeface="Arial" panose="020B0604020202020204" pitchFamily="34" charset="0"/>
              </a:rPr>
              <a:t> that is religiously significant to Muslims) be worn in a factory?</a:t>
            </a:r>
            <a:endParaRPr lang="en-GB" sz="2400" dirty="0">
              <a:solidFill>
                <a:schemeClr val="tx2"/>
              </a:solidFill>
              <a:cs typeface="Arial" panose="020B0604020202020204" pitchFamily="34" charset="0"/>
            </a:endParaRPr>
          </a:p>
        </p:txBody>
      </p:sp>
      <p:pic>
        <p:nvPicPr>
          <p:cNvPr id="12" name="Picture 11">
            <a:extLst>
              <a:ext uri="{FF2B5EF4-FFF2-40B4-BE49-F238E27FC236}">
                <a16:creationId xmlns:a16="http://schemas.microsoft.com/office/drawing/2014/main" id="{93F7B534-3A11-4835-9492-74973DAD9399}"/>
              </a:ext>
            </a:extLst>
          </p:cNvPr>
          <p:cNvPicPr>
            <a:picLocks noChangeAspect="1"/>
          </p:cNvPicPr>
          <p:nvPr/>
        </p:nvPicPr>
        <p:blipFill>
          <a:blip r:embed="rId2"/>
          <a:stretch>
            <a:fillRect/>
          </a:stretch>
        </p:blipFill>
        <p:spPr>
          <a:xfrm>
            <a:off x="7314833" y="5111261"/>
            <a:ext cx="1571625" cy="1447800"/>
          </a:xfrm>
          <a:prstGeom prst="rect">
            <a:avLst/>
          </a:prstGeom>
        </p:spPr>
      </p:pic>
    </p:spTree>
    <p:extLst>
      <p:ext uri="{BB962C8B-B14F-4D97-AF65-F5344CB8AC3E}">
        <p14:creationId xmlns:p14="http://schemas.microsoft.com/office/powerpoint/2010/main" val="43336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A4B2A7-757F-4D7B-B120-2D5C7298C9AF}"/>
              </a:ext>
            </a:extLst>
          </p:cNvPr>
          <p:cNvSpPr txBox="1"/>
          <p:nvPr/>
        </p:nvSpPr>
        <p:spPr>
          <a:xfrm>
            <a:off x="3076223" y="1655423"/>
            <a:ext cx="4572000" cy="369332"/>
          </a:xfrm>
          <a:prstGeom prst="rect">
            <a:avLst/>
          </a:prstGeom>
          <a:noFill/>
        </p:spPr>
        <p:txBody>
          <a:bodyPr wrap="square">
            <a:spAutoFit/>
          </a:bodyPr>
          <a:lstStyle/>
          <a:p>
            <a:r>
              <a:rPr lang="en-GB" b="1" dirty="0"/>
              <a:t>Unit 518 Managing personal finance</a:t>
            </a:r>
          </a:p>
        </p:txBody>
      </p:sp>
      <p:sp>
        <p:nvSpPr>
          <p:cNvPr id="4" name="TextBox 3">
            <a:extLst>
              <a:ext uri="{FF2B5EF4-FFF2-40B4-BE49-F238E27FC236}">
                <a16:creationId xmlns:a16="http://schemas.microsoft.com/office/drawing/2014/main" id="{11E69FC1-18B5-441C-85C0-C967F2EF71AF}"/>
              </a:ext>
            </a:extLst>
          </p:cNvPr>
          <p:cNvSpPr txBox="1"/>
          <p:nvPr/>
        </p:nvSpPr>
        <p:spPr>
          <a:xfrm>
            <a:off x="2440572" y="523425"/>
            <a:ext cx="6623540" cy="769441"/>
          </a:xfrm>
          <a:prstGeom prst="rect">
            <a:avLst/>
          </a:prstGeom>
          <a:noFill/>
        </p:spPr>
        <p:txBody>
          <a:bodyPr wrap="square">
            <a:spAutoFit/>
          </a:bodyPr>
          <a:lstStyle/>
          <a:p>
            <a:r>
              <a:rPr lang="en-GB" sz="4400" dirty="0">
                <a:latin typeface="+mj-lt"/>
              </a:rPr>
              <a:t>Level 2 Employability Skills</a:t>
            </a:r>
          </a:p>
        </p:txBody>
      </p:sp>
      <p:sp>
        <p:nvSpPr>
          <p:cNvPr id="6" name="TextBox 5">
            <a:extLst>
              <a:ext uri="{FF2B5EF4-FFF2-40B4-BE49-F238E27FC236}">
                <a16:creationId xmlns:a16="http://schemas.microsoft.com/office/drawing/2014/main" id="{FB067CC0-A3D4-4778-987A-F3B555CF1CEB}"/>
              </a:ext>
            </a:extLst>
          </p:cNvPr>
          <p:cNvSpPr txBox="1"/>
          <p:nvPr/>
        </p:nvSpPr>
        <p:spPr>
          <a:xfrm>
            <a:off x="3076223" y="2064146"/>
            <a:ext cx="4572000" cy="646331"/>
          </a:xfrm>
          <a:prstGeom prst="rect">
            <a:avLst/>
          </a:prstGeom>
          <a:noFill/>
        </p:spPr>
        <p:txBody>
          <a:bodyPr wrap="square">
            <a:spAutoFit/>
          </a:bodyPr>
          <a:lstStyle/>
          <a:p>
            <a:r>
              <a:rPr lang="en-GB" dirty="0"/>
              <a:t>1.2 describe state benefits payable in different situations</a:t>
            </a:r>
          </a:p>
        </p:txBody>
      </p:sp>
      <p:sp>
        <p:nvSpPr>
          <p:cNvPr id="7" name="TextBox 6">
            <a:extLst>
              <a:ext uri="{FF2B5EF4-FFF2-40B4-BE49-F238E27FC236}">
                <a16:creationId xmlns:a16="http://schemas.microsoft.com/office/drawing/2014/main" id="{A0D5629B-11E6-4E2B-814E-51CA2AC732F2}"/>
              </a:ext>
            </a:extLst>
          </p:cNvPr>
          <p:cNvSpPr txBox="1"/>
          <p:nvPr/>
        </p:nvSpPr>
        <p:spPr>
          <a:xfrm>
            <a:off x="3053645" y="2876447"/>
            <a:ext cx="5977467" cy="830997"/>
          </a:xfrm>
          <a:prstGeom prst="rect">
            <a:avLst/>
          </a:prstGeom>
          <a:noFill/>
        </p:spPr>
        <p:txBody>
          <a:bodyPr wrap="square" rtlCol="0">
            <a:spAutoFit/>
          </a:bodyPr>
          <a:lstStyle/>
          <a:p>
            <a:r>
              <a:rPr lang="en-GB" sz="2400" dirty="0">
                <a:solidFill>
                  <a:schemeClr val="tx2"/>
                </a:solidFill>
              </a:rPr>
              <a:t>Example: Do you agree with refugees being entitled to UK income related benefits?</a:t>
            </a:r>
          </a:p>
        </p:txBody>
      </p:sp>
      <p:pic>
        <p:nvPicPr>
          <p:cNvPr id="9" name="Picture 8">
            <a:extLst>
              <a:ext uri="{FF2B5EF4-FFF2-40B4-BE49-F238E27FC236}">
                <a16:creationId xmlns:a16="http://schemas.microsoft.com/office/drawing/2014/main" id="{3AEAE780-7930-4520-B8CF-A6308C778155}"/>
              </a:ext>
            </a:extLst>
          </p:cNvPr>
          <p:cNvPicPr>
            <a:picLocks noChangeAspect="1"/>
          </p:cNvPicPr>
          <p:nvPr/>
        </p:nvPicPr>
        <p:blipFill>
          <a:blip r:embed="rId2"/>
          <a:stretch>
            <a:fillRect/>
          </a:stretch>
        </p:blipFill>
        <p:spPr>
          <a:xfrm>
            <a:off x="5340279" y="3996267"/>
            <a:ext cx="3386738" cy="1807103"/>
          </a:xfrm>
          <a:prstGeom prst="rect">
            <a:avLst/>
          </a:prstGeom>
        </p:spPr>
      </p:pic>
    </p:spTree>
    <p:extLst>
      <p:ext uri="{BB962C8B-B14F-4D97-AF65-F5344CB8AC3E}">
        <p14:creationId xmlns:p14="http://schemas.microsoft.com/office/powerpoint/2010/main" val="44606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9DC590-BA72-439F-9F00-EF7421A3CEDA}"/>
              </a:ext>
            </a:extLst>
          </p:cNvPr>
          <p:cNvSpPr>
            <a:spLocks noGrp="1"/>
          </p:cNvSpPr>
          <p:nvPr>
            <p:ph type="title"/>
          </p:nvPr>
        </p:nvSpPr>
        <p:spPr>
          <a:xfrm>
            <a:off x="1207477" y="333253"/>
            <a:ext cx="8229600" cy="1143000"/>
          </a:xfrm>
        </p:spPr>
        <p:txBody>
          <a:bodyPr/>
          <a:lstStyle/>
          <a:p>
            <a:r>
              <a:rPr lang="en-GB" dirty="0"/>
              <a:t>Functional Skills English</a:t>
            </a:r>
          </a:p>
        </p:txBody>
      </p:sp>
      <p:sp>
        <p:nvSpPr>
          <p:cNvPr id="9" name="TextBox 8">
            <a:extLst>
              <a:ext uri="{FF2B5EF4-FFF2-40B4-BE49-F238E27FC236}">
                <a16:creationId xmlns:a16="http://schemas.microsoft.com/office/drawing/2014/main" id="{0A1A9070-7C65-42DD-9CBD-DFED1F0BF7B6}"/>
              </a:ext>
            </a:extLst>
          </p:cNvPr>
          <p:cNvSpPr txBox="1"/>
          <p:nvPr/>
        </p:nvSpPr>
        <p:spPr>
          <a:xfrm>
            <a:off x="2781301" y="2976843"/>
            <a:ext cx="4765430" cy="646331"/>
          </a:xfrm>
          <a:prstGeom prst="rect">
            <a:avLst/>
          </a:prstGeom>
          <a:noFill/>
        </p:spPr>
        <p:txBody>
          <a:bodyPr wrap="square">
            <a:spAutoFit/>
          </a:bodyPr>
          <a:lstStyle/>
          <a:p>
            <a:r>
              <a:rPr lang="en-GB" dirty="0"/>
              <a:t>c) Communicate information so that the meaning is clear</a:t>
            </a:r>
          </a:p>
        </p:txBody>
      </p:sp>
      <p:sp>
        <p:nvSpPr>
          <p:cNvPr id="11" name="TextBox 10">
            <a:extLst>
              <a:ext uri="{FF2B5EF4-FFF2-40B4-BE49-F238E27FC236}">
                <a16:creationId xmlns:a16="http://schemas.microsoft.com/office/drawing/2014/main" id="{821B721B-9160-48A1-B648-86A61F900676}"/>
              </a:ext>
            </a:extLst>
          </p:cNvPr>
          <p:cNvSpPr txBox="1"/>
          <p:nvPr/>
        </p:nvSpPr>
        <p:spPr>
          <a:xfrm>
            <a:off x="2781301" y="1776514"/>
            <a:ext cx="4765430" cy="1200329"/>
          </a:xfrm>
          <a:prstGeom prst="rect">
            <a:avLst/>
          </a:prstGeom>
          <a:noFill/>
        </p:spPr>
        <p:txBody>
          <a:bodyPr wrap="square">
            <a:spAutoFit/>
          </a:bodyPr>
          <a:lstStyle/>
          <a:p>
            <a:r>
              <a:rPr lang="en-GB" b="1" dirty="0"/>
              <a:t>Speaking, listening and communication </a:t>
            </a:r>
          </a:p>
          <a:p>
            <a:r>
              <a:rPr lang="en-GB" dirty="0"/>
              <a:t>1. Participate in and understand the main points of simple discussions/exchanges about familiar topics with another person in a familiar situation. </a:t>
            </a:r>
          </a:p>
        </p:txBody>
      </p:sp>
      <p:sp>
        <p:nvSpPr>
          <p:cNvPr id="14" name="TextBox 13">
            <a:extLst>
              <a:ext uri="{FF2B5EF4-FFF2-40B4-BE49-F238E27FC236}">
                <a16:creationId xmlns:a16="http://schemas.microsoft.com/office/drawing/2014/main" id="{DAA53B10-1160-4C63-9519-0495A0E7E8F6}"/>
              </a:ext>
            </a:extLst>
          </p:cNvPr>
          <p:cNvSpPr txBox="1"/>
          <p:nvPr/>
        </p:nvSpPr>
        <p:spPr>
          <a:xfrm>
            <a:off x="2698044" y="3881158"/>
            <a:ext cx="5977467" cy="1569660"/>
          </a:xfrm>
          <a:prstGeom prst="rect">
            <a:avLst/>
          </a:prstGeom>
          <a:noFill/>
        </p:spPr>
        <p:txBody>
          <a:bodyPr wrap="square" rtlCol="0">
            <a:spAutoFit/>
          </a:bodyPr>
          <a:lstStyle/>
          <a:p>
            <a:r>
              <a:rPr lang="en-GB" sz="2400" dirty="0">
                <a:solidFill>
                  <a:schemeClr val="tx2"/>
                </a:solidFill>
              </a:rPr>
              <a:t>Example: Do you agree with a call centre company using a foreign call centre, where English is not the first language of the call centre operatives?</a:t>
            </a:r>
          </a:p>
        </p:txBody>
      </p:sp>
      <p:pic>
        <p:nvPicPr>
          <p:cNvPr id="16" name="Picture 15">
            <a:extLst>
              <a:ext uri="{FF2B5EF4-FFF2-40B4-BE49-F238E27FC236}">
                <a16:creationId xmlns:a16="http://schemas.microsoft.com/office/drawing/2014/main" id="{2DA30C86-D79D-4CE4-8674-346DE1EF7610}"/>
              </a:ext>
            </a:extLst>
          </p:cNvPr>
          <p:cNvPicPr>
            <a:picLocks noChangeAspect="1"/>
          </p:cNvPicPr>
          <p:nvPr/>
        </p:nvPicPr>
        <p:blipFill>
          <a:blip r:embed="rId2"/>
          <a:stretch>
            <a:fillRect/>
          </a:stretch>
        </p:blipFill>
        <p:spPr>
          <a:xfrm>
            <a:off x="6525723" y="5129070"/>
            <a:ext cx="2352675" cy="1609725"/>
          </a:xfrm>
          <a:prstGeom prst="rect">
            <a:avLst/>
          </a:prstGeom>
        </p:spPr>
      </p:pic>
    </p:spTree>
    <p:extLst>
      <p:ext uri="{BB962C8B-B14F-4D97-AF65-F5344CB8AC3E}">
        <p14:creationId xmlns:p14="http://schemas.microsoft.com/office/powerpoint/2010/main" val="395057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70CA1-4284-458E-9BA8-F441E8EA702B}"/>
              </a:ext>
            </a:extLst>
          </p:cNvPr>
          <p:cNvSpPr>
            <a:spLocks noGrp="1"/>
          </p:cNvSpPr>
          <p:nvPr>
            <p:ph type="title"/>
          </p:nvPr>
        </p:nvSpPr>
        <p:spPr/>
        <p:txBody>
          <a:bodyPr/>
          <a:lstStyle/>
          <a:p>
            <a:endParaRPr lang="en-GB" b="1" dirty="0"/>
          </a:p>
        </p:txBody>
      </p:sp>
      <p:pic>
        <p:nvPicPr>
          <p:cNvPr id="6" name="Picture 5">
            <a:extLst>
              <a:ext uri="{FF2B5EF4-FFF2-40B4-BE49-F238E27FC236}">
                <a16:creationId xmlns:a16="http://schemas.microsoft.com/office/drawing/2014/main" id="{B7D37E6C-5F96-4158-B680-6A01E4B4DE3C}"/>
              </a:ext>
            </a:extLst>
          </p:cNvPr>
          <p:cNvPicPr>
            <a:picLocks noChangeAspect="1"/>
          </p:cNvPicPr>
          <p:nvPr/>
        </p:nvPicPr>
        <p:blipFill>
          <a:blip r:embed="rId3"/>
          <a:stretch>
            <a:fillRect/>
          </a:stretch>
        </p:blipFill>
        <p:spPr>
          <a:xfrm>
            <a:off x="2746054" y="1117974"/>
            <a:ext cx="5621567" cy="4230403"/>
          </a:xfrm>
          <a:prstGeom prst="rect">
            <a:avLst/>
          </a:prstGeom>
        </p:spPr>
      </p:pic>
    </p:spTree>
    <p:extLst>
      <p:ext uri="{BB962C8B-B14F-4D97-AF65-F5344CB8AC3E}">
        <p14:creationId xmlns:p14="http://schemas.microsoft.com/office/powerpoint/2010/main" val="1641015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CD106F6-2FD6-4CF3-A6CB-5D7541BADDE5}"/>
              </a:ext>
            </a:extLst>
          </p:cNvPr>
          <p:cNvGraphicFramePr>
            <a:graphicFrameLocks noGrp="1"/>
          </p:cNvGraphicFramePr>
          <p:nvPr/>
        </p:nvGraphicFramePr>
        <p:xfrm>
          <a:off x="2352474" y="656919"/>
          <a:ext cx="6463281" cy="5911851"/>
        </p:xfrm>
        <a:graphic>
          <a:graphicData uri="http://schemas.openxmlformats.org/drawingml/2006/table">
            <a:tbl>
              <a:tblPr firstRow="1" firstCol="1" bandRow="1">
                <a:tableStyleId>{5940675A-B579-460E-94D1-54222C63F5DA}</a:tableStyleId>
              </a:tblPr>
              <a:tblGrid>
                <a:gridCol w="2154427">
                  <a:extLst>
                    <a:ext uri="{9D8B030D-6E8A-4147-A177-3AD203B41FA5}">
                      <a16:colId xmlns:a16="http://schemas.microsoft.com/office/drawing/2014/main" val="4155619778"/>
                    </a:ext>
                  </a:extLst>
                </a:gridCol>
                <a:gridCol w="2154427">
                  <a:extLst>
                    <a:ext uri="{9D8B030D-6E8A-4147-A177-3AD203B41FA5}">
                      <a16:colId xmlns:a16="http://schemas.microsoft.com/office/drawing/2014/main" val="2549101241"/>
                    </a:ext>
                  </a:extLst>
                </a:gridCol>
                <a:gridCol w="2154427">
                  <a:extLst>
                    <a:ext uri="{9D8B030D-6E8A-4147-A177-3AD203B41FA5}">
                      <a16:colId xmlns:a16="http://schemas.microsoft.com/office/drawing/2014/main" val="2099966139"/>
                    </a:ext>
                  </a:extLst>
                </a:gridCol>
              </a:tblGrid>
              <a:tr h="1200339">
                <a:tc>
                  <a:txBody>
                    <a:bodyPr/>
                    <a:lstStyle/>
                    <a:p>
                      <a:pPr>
                        <a:lnSpc>
                          <a:spcPct val="107000"/>
                        </a:lnSpc>
                        <a:spcAft>
                          <a:spcPts val="800"/>
                        </a:spcAft>
                      </a:pPr>
                      <a:r>
                        <a:rPr lang="en-GB" sz="1100" dirty="0">
                          <a:effectLst/>
                        </a:rPr>
                        <a:t>Newspaper articles – what is relevant in the news at the moment? Is there anything in the news that links with that vocational area? Set this as an independent learning task – learners to come the following session with a new article they would like to discuss</a:t>
                      </a:r>
                    </a:p>
                  </a:txBody>
                  <a:tcPr marL="26319" marR="26319" marT="0" marB="0"/>
                </a:tc>
                <a:tc>
                  <a:txBody>
                    <a:bodyPr/>
                    <a:lstStyle/>
                    <a:p>
                      <a:pPr>
                        <a:lnSpc>
                          <a:spcPct val="107000"/>
                        </a:lnSpc>
                        <a:spcAft>
                          <a:spcPts val="800"/>
                        </a:spcAft>
                      </a:pPr>
                      <a:r>
                        <a:rPr lang="en-GB" sz="1100" dirty="0">
                          <a:effectLst/>
                        </a:rPr>
                        <a:t>Statistics of jobs in that vocational area – you can split this down further into UK and more specifically in South Tyneside. Look at trends in statistics etc</a:t>
                      </a:r>
                    </a:p>
                    <a:p>
                      <a:pPr algn="ctr">
                        <a:lnSpc>
                          <a:spcPct val="107000"/>
                        </a:lnSpc>
                        <a:spcAft>
                          <a:spcPts val="800"/>
                        </a:spcAft>
                      </a:pPr>
                      <a:r>
                        <a:rPr lang="en-GB" sz="1100" u="none" strike="noStrike"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319" marR="26319" marT="0" marB="0"/>
                </a:tc>
                <a:tc>
                  <a:txBody>
                    <a:bodyPr/>
                    <a:lstStyle/>
                    <a:p>
                      <a:pPr>
                        <a:lnSpc>
                          <a:spcPct val="107000"/>
                        </a:lnSpc>
                        <a:spcAft>
                          <a:spcPts val="800"/>
                        </a:spcAft>
                      </a:pPr>
                      <a:r>
                        <a:rPr lang="en-GB" sz="1100">
                          <a:effectLst/>
                        </a:rPr>
                        <a:t>Tweet me – a quick starter activity where they have to sum up their knowledge of a topic in 140 characters or less. Eg what is prevent? Encourage the learners to include a #</a:t>
                      </a:r>
                    </a:p>
                    <a:p>
                      <a:pPr algn="ctr">
                        <a:lnSpc>
                          <a:spcPct val="107000"/>
                        </a:lnSpc>
                        <a:spcAft>
                          <a:spcPts val="800"/>
                        </a:spcAft>
                      </a:pPr>
                      <a:r>
                        <a:rPr lang="en-GB" sz="1100" u="none" strike="noStrike">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6319" marR="26319" marT="0" marB="0"/>
                </a:tc>
                <a:extLst>
                  <a:ext uri="{0D108BD9-81ED-4DB2-BD59-A6C34878D82A}">
                    <a16:rowId xmlns:a16="http://schemas.microsoft.com/office/drawing/2014/main" val="892813679"/>
                  </a:ext>
                </a:extLst>
              </a:tr>
              <a:tr h="821748">
                <a:tc>
                  <a:txBody>
                    <a:bodyPr/>
                    <a:lstStyle/>
                    <a:p>
                      <a:pPr>
                        <a:lnSpc>
                          <a:spcPct val="107000"/>
                        </a:lnSpc>
                        <a:spcAft>
                          <a:spcPts val="800"/>
                        </a:spcAft>
                      </a:pPr>
                      <a:r>
                        <a:rPr lang="en-GB" sz="1100" dirty="0">
                          <a:effectLst/>
                        </a:rPr>
                        <a:t>Google definitions / using a dictionary to define a new key word. </a:t>
                      </a:r>
                      <a:r>
                        <a:rPr lang="en-GB" sz="1100" u="none" strike="noStrike"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319" marR="26319" marT="0" marB="0"/>
                </a:tc>
                <a:tc>
                  <a:txBody>
                    <a:bodyPr/>
                    <a:lstStyle/>
                    <a:p>
                      <a:pPr>
                        <a:lnSpc>
                          <a:spcPct val="107000"/>
                        </a:lnSpc>
                        <a:spcAft>
                          <a:spcPts val="800"/>
                        </a:spcAft>
                      </a:pPr>
                      <a:r>
                        <a:rPr lang="en-GB" sz="1100" dirty="0">
                          <a:effectLst/>
                        </a:rPr>
                        <a:t>Key word bingo – a quick and fun starter or plenary activity that allows you to embed topics with the word versus the meaning (</a:t>
                      </a:r>
                      <a:r>
                        <a:rPr lang="en-GB" sz="1100" dirty="0" err="1">
                          <a:effectLst/>
                        </a:rPr>
                        <a:t>e.g</a:t>
                      </a:r>
                      <a:r>
                        <a:rPr lang="en-GB" sz="1100" dirty="0">
                          <a:effectLst/>
                        </a:rPr>
                        <a:t> Cuckooing- </a:t>
                      </a:r>
                      <a:r>
                        <a:rPr lang="en-GB" sz="1100" b="0" i="0" kern="1200" dirty="0">
                          <a:solidFill>
                            <a:schemeClr val="tx1"/>
                          </a:solidFill>
                          <a:effectLst/>
                          <a:latin typeface="+mn-lt"/>
                          <a:ea typeface="+mn-ea"/>
                          <a:cs typeface="+mn-cs"/>
                        </a:rPr>
                        <a:t>the practice of taking over the home of a vulnerable person in order to establish a base for illegal drug dealing, typically as part of a county lines operation.</a:t>
                      </a:r>
                      <a:r>
                        <a:rPr lang="en-GB" sz="1100" u="none" strike="noStrike"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319" marR="26319" marT="0" marB="0"/>
                </a:tc>
                <a:tc>
                  <a:txBody>
                    <a:bodyPr/>
                    <a:lstStyle/>
                    <a:p>
                      <a:pPr>
                        <a:lnSpc>
                          <a:spcPct val="107000"/>
                        </a:lnSpc>
                        <a:spcAft>
                          <a:spcPts val="800"/>
                        </a:spcAft>
                      </a:pPr>
                      <a:r>
                        <a:rPr lang="en-GB" sz="1100" dirty="0">
                          <a:effectLst/>
                        </a:rPr>
                        <a:t>Write your reply – display a controversial statement or question of your choice and learners have to write their response.</a:t>
                      </a:r>
                    </a:p>
                    <a:p>
                      <a:pPr algn="ctr">
                        <a:lnSpc>
                          <a:spcPct val="107000"/>
                        </a:lnSpc>
                        <a:spcAft>
                          <a:spcPts val="800"/>
                        </a:spcAft>
                      </a:pPr>
                      <a:r>
                        <a:rPr lang="en-GB" sz="1100" u="none" strike="noStrike"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319" marR="26319" marT="0" marB="0"/>
                </a:tc>
                <a:extLst>
                  <a:ext uri="{0D108BD9-81ED-4DB2-BD59-A6C34878D82A}">
                    <a16:rowId xmlns:a16="http://schemas.microsoft.com/office/drawing/2014/main" val="998586042"/>
                  </a:ext>
                </a:extLst>
              </a:tr>
              <a:tr h="1047015">
                <a:tc>
                  <a:txBody>
                    <a:bodyPr/>
                    <a:lstStyle/>
                    <a:p>
                      <a:pPr>
                        <a:lnSpc>
                          <a:spcPct val="107000"/>
                        </a:lnSpc>
                        <a:spcAft>
                          <a:spcPts val="800"/>
                        </a:spcAft>
                      </a:pPr>
                      <a:r>
                        <a:rPr lang="en-GB" sz="1100" dirty="0">
                          <a:effectLst/>
                        </a:rPr>
                        <a:t>Taboo game – learners describe terms without using the particular words and someone else has to identify the term they are describing. A good way to encourage the use of correct terminology</a:t>
                      </a:r>
                    </a:p>
                    <a:p>
                      <a:pPr>
                        <a:lnSpc>
                          <a:spcPct val="107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319" marR="26319" marT="0" marB="0"/>
                </a:tc>
                <a:tc>
                  <a:txBody>
                    <a:bodyPr/>
                    <a:lstStyle/>
                    <a:p>
                      <a:pPr>
                        <a:lnSpc>
                          <a:spcPct val="107000"/>
                        </a:lnSpc>
                        <a:spcAft>
                          <a:spcPts val="800"/>
                        </a:spcAft>
                      </a:pPr>
                      <a:r>
                        <a:rPr lang="en-GB" sz="1100" dirty="0">
                          <a:effectLst/>
                        </a:rPr>
                        <a:t>Comparing South Tyneside to other parts of the UK or world – for example in the UK education or training age 16-19 is compulsory is this the same else where? Why?</a:t>
                      </a:r>
                    </a:p>
                    <a:p>
                      <a:pPr algn="ctr">
                        <a:lnSpc>
                          <a:spcPct val="107000"/>
                        </a:lnSpc>
                        <a:spcAft>
                          <a:spcPts val="800"/>
                        </a:spcAft>
                      </a:pPr>
                      <a:r>
                        <a:rPr lang="en-GB" sz="1100" u="none" strike="noStrike"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319" marR="26319" marT="0" marB="0"/>
                </a:tc>
                <a:tc>
                  <a:txBody>
                    <a:bodyPr/>
                    <a:lstStyle/>
                    <a:p>
                      <a:pPr>
                        <a:lnSpc>
                          <a:spcPct val="107000"/>
                        </a:lnSpc>
                        <a:spcAft>
                          <a:spcPts val="800"/>
                        </a:spcAft>
                      </a:pPr>
                      <a:r>
                        <a:rPr lang="en-GB" sz="1100">
                          <a:effectLst/>
                        </a:rPr>
                        <a:t>Have a vote in the class – for example do you want to do this as a paired activity or individually – this gives you the opportunity to discuss democracy and embed maths with ratio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6319" marR="26319" marT="0" marB="0"/>
                </a:tc>
                <a:extLst>
                  <a:ext uri="{0D108BD9-81ED-4DB2-BD59-A6C34878D82A}">
                    <a16:rowId xmlns:a16="http://schemas.microsoft.com/office/drawing/2014/main" val="2089753889"/>
                  </a:ext>
                </a:extLst>
              </a:tr>
              <a:tr h="1272283">
                <a:tc>
                  <a:txBody>
                    <a:bodyPr/>
                    <a:lstStyle/>
                    <a:p>
                      <a:pPr>
                        <a:lnSpc>
                          <a:spcPct val="107000"/>
                        </a:lnSpc>
                        <a:spcAft>
                          <a:spcPts val="800"/>
                        </a:spcAft>
                      </a:pPr>
                      <a:r>
                        <a:rPr lang="en-GB" sz="1100">
                          <a:effectLst/>
                        </a:rPr>
                        <a:t>Discussion of wages for a job within that sector. Salary vs wages – what is the difference? How much does this work out per hour etc.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6319" marR="26319" marT="0" marB="0"/>
                </a:tc>
                <a:tc>
                  <a:txBody>
                    <a:bodyPr/>
                    <a:lstStyle/>
                    <a:p>
                      <a:pPr>
                        <a:lnSpc>
                          <a:spcPct val="107000"/>
                        </a:lnSpc>
                        <a:spcAft>
                          <a:spcPts val="800"/>
                        </a:spcAft>
                      </a:pPr>
                      <a:r>
                        <a:rPr lang="en-GB" sz="1100">
                          <a:effectLst/>
                        </a:rPr>
                        <a:t>Independent learning – learners to find a real life example to bring to the following session. For example if you have recently covered health and safety how have they noticed or seen health and safety since the last session?</a:t>
                      </a:r>
                    </a:p>
                    <a:p>
                      <a:pPr algn="ctr">
                        <a:lnSpc>
                          <a:spcPct val="107000"/>
                        </a:lnSpc>
                        <a:spcAft>
                          <a:spcPts val="800"/>
                        </a:spcAft>
                      </a:pPr>
                      <a:r>
                        <a:rPr lang="en-GB" sz="1100" u="none" strike="noStrike">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26319" marR="26319" marT="0" marB="0"/>
                </a:tc>
                <a:tc>
                  <a:txBody>
                    <a:bodyPr/>
                    <a:lstStyle/>
                    <a:p>
                      <a:pPr>
                        <a:lnSpc>
                          <a:spcPct val="107000"/>
                        </a:lnSpc>
                        <a:spcAft>
                          <a:spcPts val="800"/>
                        </a:spcAft>
                      </a:pPr>
                      <a:r>
                        <a:rPr lang="en-GB" sz="1100" dirty="0">
                          <a:effectLst/>
                        </a:rPr>
                        <a:t>Qualifications needed and requirements for a given job for example female carer only – is this discriminatory? Why / why not? Learners could research job vacancies in the sector independently then discuss which are suitable to apply for?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319" marR="26319" marT="0" marB="0"/>
                </a:tc>
                <a:extLst>
                  <a:ext uri="{0D108BD9-81ED-4DB2-BD59-A6C34878D82A}">
                    <a16:rowId xmlns:a16="http://schemas.microsoft.com/office/drawing/2014/main" val="2971528004"/>
                  </a:ext>
                </a:extLst>
              </a:tr>
            </a:tbl>
          </a:graphicData>
        </a:graphic>
      </p:graphicFrame>
      <p:sp>
        <p:nvSpPr>
          <p:cNvPr id="4" name="TextBox 3">
            <a:extLst>
              <a:ext uri="{FF2B5EF4-FFF2-40B4-BE49-F238E27FC236}">
                <a16:creationId xmlns:a16="http://schemas.microsoft.com/office/drawing/2014/main" id="{63EC0ED0-76A9-4B65-AFB0-6491CFB516CE}"/>
              </a:ext>
            </a:extLst>
          </p:cNvPr>
          <p:cNvSpPr txBox="1"/>
          <p:nvPr/>
        </p:nvSpPr>
        <p:spPr>
          <a:xfrm>
            <a:off x="1981200" y="170676"/>
            <a:ext cx="6295293" cy="373757"/>
          </a:xfrm>
          <a:prstGeom prst="rect">
            <a:avLst/>
          </a:prstGeom>
          <a:noFill/>
        </p:spPr>
        <p:txBody>
          <a:bodyPr wrap="square">
            <a:spAutoFit/>
          </a:bodyPr>
          <a:lstStyle/>
          <a:p>
            <a:pPr algn="ctr">
              <a:lnSpc>
                <a:spcPct val="107000"/>
              </a:lnSpc>
              <a:spcAft>
                <a:spcPts val="800"/>
              </a:spcAft>
            </a:pPr>
            <a:r>
              <a:rPr lang="en-GB" sz="1800" b="1" u="sng" dirty="0">
                <a:effectLst/>
                <a:latin typeface="Arial" panose="020B0604020202020204" pitchFamily="34" charset="0"/>
                <a:ea typeface="Calibri" panose="020F0502020204030204" pitchFamily="34" charset="0"/>
                <a:cs typeface="Times New Roman" panose="02020603050405020304" pitchFamily="18" charset="0"/>
              </a:rPr>
              <a:t>Top Tips for </a:t>
            </a:r>
            <a:r>
              <a:rPr lang="en-GB" b="1" u="sng" dirty="0">
                <a:latin typeface="Arial" panose="020B0604020202020204" pitchFamily="34" charset="0"/>
                <a:ea typeface="Calibri" panose="020F0502020204030204" pitchFamily="34" charset="0"/>
                <a:cs typeface="Times New Roman" panose="02020603050405020304" pitchFamily="18" charset="0"/>
              </a:rPr>
              <a:t>I</a:t>
            </a:r>
            <a:r>
              <a:rPr lang="en-GB" sz="1800" b="1" u="sng" dirty="0">
                <a:effectLst/>
                <a:latin typeface="Arial" panose="020B0604020202020204" pitchFamily="34" charset="0"/>
                <a:ea typeface="Calibri" panose="020F0502020204030204" pitchFamily="34" charset="0"/>
                <a:cs typeface="Times New Roman" panose="02020603050405020304" pitchFamily="18" charset="0"/>
              </a:rPr>
              <a:t>ncreasing Open Discussions in Sessions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7125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0B17DC-72E6-481C-ADEF-97AE035F5A93}"/>
              </a:ext>
            </a:extLst>
          </p:cNvPr>
          <p:cNvSpPr txBox="1"/>
          <p:nvPr/>
        </p:nvSpPr>
        <p:spPr>
          <a:xfrm>
            <a:off x="2296160" y="325120"/>
            <a:ext cx="649224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1CE16E3B-A78A-4FD0-A9BD-134BE062B987}"/>
              </a:ext>
            </a:extLst>
          </p:cNvPr>
          <p:cNvSpPr txBox="1"/>
          <p:nvPr/>
        </p:nvSpPr>
        <p:spPr>
          <a:xfrm>
            <a:off x="2942203" y="2099145"/>
            <a:ext cx="5200153" cy="1046440"/>
          </a:xfrm>
          <a:prstGeom prst="rect">
            <a:avLst/>
          </a:prstGeom>
          <a:noFill/>
        </p:spPr>
        <p:txBody>
          <a:bodyPr wrap="square" rtlCol="0">
            <a:spAutoFit/>
          </a:bodyPr>
          <a:lstStyle/>
          <a:p>
            <a:endParaRPr lang="en-GB" dirty="0"/>
          </a:p>
          <a:p>
            <a:pPr algn="ctr"/>
            <a:r>
              <a:rPr lang="en-GB" sz="4400" dirty="0">
                <a:latin typeface="Arial" panose="020B0604020202020204" pitchFamily="34" charset="0"/>
                <a:cs typeface="Arial" panose="020B0604020202020204" pitchFamily="34" charset="0"/>
              </a:rPr>
              <a:t>Questions</a:t>
            </a:r>
            <a:r>
              <a:rPr lang="en-GB" sz="4400" dirty="0"/>
              <a:t> </a:t>
            </a:r>
          </a:p>
        </p:txBody>
      </p:sp>
    </p:spTree>
    <p:extLst>
      <p:ext uri="{BB962C8B-B14F-4D97-AF65-F5344CB8AC3E}">
        <p14:creationId xmlns:p14="http://schemas.microsoft.com/office/powerpoint/2010/main" val="598154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447" y="0"/>
            <a:ext cx="6462269" cy="820066"/>
          </a:xfrm>
          <a:noFill/>
        </p:spPr>
        <p:txBody>
          <a:bodyPr>
            <a:normAutofit fontScale="90000"/>
          </a:bodyPr>
          <a:lstStyle/>
          <a:p>
            <a:br>
              <a:rPr lang="en-GB" sz="2700" b="1" dirty="0">
                <a:latin typeface="Arial" panose="020B0604020202020204" pitchFamily="34" charset="0"/>
                <a:cs typeface="Arial" panose="020B0604020202020204" pitchFamily="34" charset="0"/>
              </a:rPr>
            </a:br>
            <a:br>
              <a:rPr lang="en-GB" sz="2700" b="1" dirty="0">
                <a:latin typeface="+mn-lt"/>
              </a:rPr>
            </a:br>
            <a:endParaRPr lang="en-GB" sz="2700" b="1" dirty="0">
              <a:latin typeface="+mn-lt"/>
            </a:endParaRPr>
          </a:p>
        </p:txBody>
      </p:sp>
      <p:sp>
        <p:nvSpPr>
          <p:cNvPr id="3" name="TextBox 2">
            <a:extLst>
              <a:ext uri="{FF2B5EF4-FFF2-40B4-BE49-F238E27FC236}">
                <a16:creationId xmlns:a16="http://schemas.microsoft.com/office/drawing/2014/main" id="{3631B234-46F3-469F-BCCF-C1C905DAA708}"/>
              </a:ext>
            </a:extLst>
          </p:cNvPr>
          <p:cNvSpPr txBox="1"/>
          <p:nvPr/>
        </p:nvSpPr>
        <p:spPr>
          <a:xfrm>
            <a:off x="2259481" y="184080"/>
            <a:ext cx="6725920" cy="1883144"/>
          </a:xfrm>
          <a:prstGeom prst="rect">
            <a:avLst/>
          </a:prstGeom>
          <a:noFill/>
        </p:spPr>
        <p:txBody>
          <a:bodyPr wrap="square" rtlCol="0">
            <a:spAutoFit/>
          </a:bodyPr>
          <a:lstStyle/>
          <a:p>
            <a:pPr algn="ctr">
              <a:lnSpc>
                <a:spcPct val="107000"/>
              </a:lnSpc>
              <a:spcBef>
                <a:spcPts val="200"/>
              </a:spcBef>
            </a:pPr>
            <a:endParaRPr lang="en-GB" sz="2400" b="1"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Bef>
                <a:spcPts val="200"/>
              </a:spcBef>
            </a:pPr>
            <a:r>
              <a:rPr lang="en-GB" sz="2400" b="1" dirty="0">
                <a:effectLst/>
                <a:latin typeface="Arial" panose="020B0604020202020204" pitchFamily="34" charset="0"/>
                <a:ea typeface="Times New Roman" panose="02020603050405020304" pitchFamily="18" charset="0"/>
                <a:cs typeface="Arial" panose="020B0604020202020204" pitchFamily="34" charset="0"/>
              </a:rPr>
              <a:t>What are the 6 principles of safeguarding?</a:t>
            </a:r>
          </a:p>
          <a:p>
            <a:pPr>
              <a:lnSpc>
                <a:spcPct val="107000"/>
              </a:lnSpc>
              <a:spcBef>
                <a:spcPts val="200"/>
              </a:spcBef>
            </a:pPr>
            <a:endParaRPr lang="en-GB" sz="2400" b="1" dirty="0">
              <a:effectLst/>
              <a:latin typeface="Arial" panose="020B0604020202020204" pitchFamily="34" charset="0"/>
              <a:ea typeface="Times New Roman" panose="02020603050405020304" pitchFamily="18" charset="0"/>
              <a:cs typeface="Arial" panose="020B0604020202020204" pitchFamily="34" charset="0"/>
            </a:endParaRPr>
          </a:p>
          <a:p>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endParaRPr lang="en-GB" dirty="0"/>
          </a:p>
        </p:txBody>
      </p:sp>
      <p:pic>
        <p:nvPicPr>
          <p:cNvPr id="7" name="Picture 6">
            <a:extLst>
              <a:ext uri="{FF2B5EF4-FFF2-40B4-BE49-F238E27FC236}">
                <a16:creationId xmlns:a16="http://schemas.microsoft.com/office/drawing/2014/main" id="{2F5DDD94-DE18-4830-8AA8-0492DA1DD44F}"/>
              </a:ext>
            </a:extLst>
          </p:cNvPr>
          <p:cNvPicPr>
            <a:picLocks noChangeAspect="1"/>
          </p:cNvPicPr>
          <p:nvPr/>
        </p:nvPicPr>
        <p:blipFill>
          <a:blip r:embed="rId3"/>
          <a:stretch>
            <a:fillRect/>
          </a:stretch>
        </p:blipFill>
        <p:spPr>
          <a:xfrm>
            <a:off x="2928831" y="1973509"/>
            <a:ext cx="5179999" cy="3715612"/>
          </a:xfrm>
          <a:prstGeom prst="rect">
            <a:avLst/>
          </a:prstGeom>
        </p:spPr>
      </p:pic>
    </p:spTree>
    <p:extLst>
      <p:ext uri="{BB962C8B-B14F-4D97-AF65-F5344CB8AC3E}">
        <p14:creationId xmlns:p14="http://schemas.microsoft.com/office/powerpoint/2010/main" val="3115621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0B17DC-72E6-481C-ADEF-97AE035F5A93}"/>
              </a:ext>
            </a:extLst>
          </p:cNvPr>
          <p:cNvSpPr txBox="1"/>
          <p:nvPr/>
        </p:nvSpPr>
        <p:spPr>
          <a:xfrm>
            <a:off x="2296160" y="325120"/>
            <a:ext cx="649224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1CE16E3B-A78A-4FD0-A9BD-134BE062B987}"/>
              </a:ext>
            </a:extLst>
          </p:cNvPr>
          <p:cNvSpPr txBox="1"/>
          <p:nvPr/>
        </p:nvSpPr>
        <p:spPr>
          <a:xfrm>
            <a:off x="2448560" y="883204"/>
            <a:ext cx="6187439" cy="5386090"/>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The Education and Training </a:t>
            </a:r>
          </a:p>
          <a:p>
            <a:pPr algn="ctr"/>
            <a:r>
              <a:rPr lang="en-GB" sz="2400" b="1" dirty="0">
                <a:latin typeface="Arial" panose="020B0604020202020204" pitchFamily="34" charset="0"/>
                <a:cs typeface="Arial" panose="020B0604020202020204" pitchFamily="34" charset="0"/>
              </a:rPr>
              <a:t>(Welfare of Children) Act 2021</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ea typeface="Times New Roman" panose="02020603050405020304" pitchFamily="18" charset="0"/>
              <a:cs typeface="Arial" panose="020B0604020202020204" pitchFamily="34" charset="0"/>
            </a:endParaRPr>
          </a:p>
          <a:p>
            <a:r>
              <a:rPr lang="en-GB" sz="1800" dirty="0">
                <a:effectLst/>
                <a:latin typeface="Arial" panose="020B0604020202020204" pitchFamily="34" charset="0"/>
                <a:ea typeface="Times New Roman" panose="02020603050405020304" pitchFamily="18" charset="0"/>
                <a:cs typeface="Arial" panose="020B0604020202020204" pitchFamily="34" charset="0"/>
              </a:rPr>
              <a:t>“</a:t>
            </a:r>
            <a:r>
              <a:rPr lang="en-GB" sz="1800" i="1" dirty="0">
                <a:effectLst/>
                <a:latin typeface="Arial" panose="020B0604020202020204" pitchFamily="34" charset="0"/>
                <a:ea typeface="Times New Roman" panose="02020603050405020304" pitchFamily="18" charset="0"/>
                <a:cs typeface="Arial" panose="020B0604020202020204" pitchFamily="34" charset="0"/>
              </a:rPr>
              <a:t>The Education and Training (Welfare of Children) Act 2021, which came into effect from 29 June 2021, means that the latest version of DfE’s statutory guidance ‘Keeping children safe in education’, in force from September 2021 will apply to independent learning providers, special post 16 institutions/ independent special colleges and 16 to 19 academies to the extent that they have students or apprentices who are under the age of 18.</a:t>
            </a:r>
          </a:p>
          <a:p>
            <a:endParaRPr lang="en-GB" i="1" dirty="0">
              <a:latin typeface="Arial" panose="020B0604020202020204" pitchFamily="34" charset="0"/>
              <a:ea typeface="Times New Roman" panose="02020603050405020304" pitchFamily="18" charset="0"/>
              <a:cs typeface="Arial" panose="020B0604020202020204" pitchFamily="34" charset="0"/>
            </a:endParaRPr>
          </a:p>
          <a:p>
            <a:r>
              <a:rPr lang="en-GB" sz="1800" b="1" i="1" dirty="0">
                <a:effectLst/>
                <a:latin typeface="Arial" panose="020B0604020202020204" pitchFamily="34" charset="0"/>
                <a:ea typeface="Times New Roman" panose="02020603050405020304" pitchFamily="18" charset="0"/>
                <a:cs typeface="Arial" panose="020B0604020202020204" pitchFamily="34" charset="0"/>
              </a:rPr>
              <a:t>It is appropriate that we have the same expectations of those additional types of providers now that the statutory guidance equally applies to them.</a:t>
            </a:r>
            <a:r>
              <a:rPr lang="en-GB" sz="1800" b="1" dirty="0">
                <a:effectLst/>
                <a:latin typeface="Arial" panose="020B0604020202020204" pitchFamily="34" charset="0"/>
                <a:ea typeface="Times New Roman" panose="02020603050405020304" pitchFamily="18" charset="0"/>
                <a:cs typeface="Arial" panose="020B0604020202020204" pitchFamily="34" charset="0"/>
              </a:rPr>
              <a:t>” </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p>
            <a:pPr algn="ctr"/>
            <a:r>
              <a:rPr lang="en-GB" sz="4400" dirty="0"/>
              <a:t> </a:t>
            </a:r>
          </a:p>
        </p:txBody>
      </p:sp>
    </p:spTree>
    <p:extLst>
      <p:ext uri="{BB962C8B-B14F-4D97-AF65-F5344CB8AC3E}">
        <p14:creationId xmlns:p14="http://schemas.microsoft.com/office/powerpoint/2010/main" val="32036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447" y="0"/>
            <a:ext cx="6462269" cy="820066"/>
          </a:xfrm>
          <a:noFill/>
        </p:spPr>
        <p:txBody>
          <a:bodyPr>
            <a:normAutofit fontScale="90000"/>
          </a:bodyPr>
          <a:lstStyle/>
          <a:p>
            <a:br>
              <a:rPr lang="en-GB" sz="2700" b="1" dirty="0">
                <a:latin typeface="Arial" panose="020B0604020202020204" pitchFamily="34" charset="0"/>
                <a:cs typeface="Arial" panose="020B0604020202020204" pitchFamily="34" charset="0"/>
              </a:rPr>
            </a:br>
            <a:br>
              <a:rPr lang="en-GB" sz="2700" b="1" dirty="0">
                <a:latin typeface="+mn-lt"/>
              </a:rPr>
            </a:br>
            <a:endParaRPr lang="en-GB" sz="2700" b="1" dirty="0">
              <a:latin typeface="+mn-lt"/>
            </a:endParaRPr>
          </a:p>
        </p:txBody>
      </p:sp>
      <p:sp>
        <p:nvSpPr>
          <p:cNvPr id="3" name="TextBox 2">
            <a:extLst>
              <a:ext uri="{FF2B5EF4-FFF2-40B4-BE49-F238E27FC236}">
                <a16:creationId xmlns:a16="http://schemas.microsoft.com/office/drawing/2014/main" id="{3631B234-46F3-469F-BCCF-C1C905DAA708}"/>
              </a:ext>
            </a:extLst>
          </p:cNvPr>
          <p:cNvSpPr txBox="1"/>
          <p:nvPr/>
        </p:nvSpPr>
        <p:spPr>
          <a:xfrm>
            <a:off x="2259481" y="3582888"/>
            <a:ext cx="6725920" cy="2031325"/>
          </a:xfrm>
          <a:prstGeom prst="rect">
            <a:avLst/>
          </a:prstGeom>
          <a:noFill/>
        </p:spPr>
        <p:txBody>
          <a:bodyPr wrap="square" rtlCol="0">
            <a:spAutoFit/>
          </a:bodyPr>
          <a:lstStyle/>
          <a:p>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endParaRPr lang="en-GB" dirty="0">
              <a:latin typeface="Arial" panose="020B0604020202020204" pitchFamily="34" charset="0"/>
              <a:ea typeface="Times New Roman" panose="02020603050405020304" pitchFamily="18" charset="0"/>
              <a:cs typeface="Arial" panose="020B0604020202020204" pitchFamily="34" charset="0"/>
            </a:endParaRPr>
          </a:p>
          <a:p>
            <a:r>
              <a:rPr lang="en-GB" sz="1800" dirty="0">
                <a:effectLst/>
                <a:latin typeface="Arial" panose="020B0604020202020204" pitchFamily="34" charset="0"/>
                <a:ea typeface="Times New Roman" panose="02020603050405020304" pitchFamily="18" charset="0"/>
                <a:cs typeface="Arial" panose="020B0604020202020204" pitchFamily="34" charset="0"/>
              </a:rPr>
              <a:t>For clarity, and in line with the statement from Ofqual, the duty of care is in place for </a:t>
            </a:r>
            <a:r>
              <a:rPr lang="en-GB" sz="1800" b="1" dirty="0">
                <a:effectLst/>
                <a:latin typeface="Arial" panose="020B0604020202020204" pitchFamily="34" charset="0"/>
                <a:ea typeface="Times New Roman" panose="02020603050405020304" pitchFamily="18" charset="0"/>
                <a:cs typeface="Arial" panose="020B0604020202020204" pitchFamily="34" charset="0"/>
              </a:rPr>
              <a:t>ALL</a:t>
            </a:r>
            <a:r>
              <a:rPr lang="en-GB" sz="1800" dirty="0">
                <a:effectLst/>
                <a:latin typeface="Arial" panose="020B0604020202020204" pitchFamily="34" charset="0"/>
                <a:ea typeface="Times New Roman" panose="02020603050405020304" pitchFamily="18" charset="0"/>
                <a:cs typeface="Arial" panose="020B0604020202020204" pitchFamily="34" charset="0"/>
              </a:rPr>
              <a:t> organisations and </a:t>
            </a:r>
            <a:r>
              <a:rPr lang="en-GB" sz="1800" b="1" dirty="0">
                <a:effectLst/>
                <a:latin typeface="Arial" panose="020B0604020202020204" pitchFamily="34" charset="0"/>
                <a:ea typeface="Times New Roman" panose="02020603050405020304" pitchFamily="18" charset="0"/>
                <a:cs typeface="Arial" panose="020B0604020202020204" pitchFamily="34" charset="0"/>
              </a:rPr>
              <a:t>ALL</a:t>
            </a:r>
            <a:r>
              <a:rPr lang="en-GB" sz="1800" dirty="0">
                <a:effectLst/>
                <a:latin typeface="Arial" panose="020B0604020202020204" pitchFamily="34" charset="0"/>
                <a:ea typeface="Times New Roman" panose="02020603050405020304" pitchFamily="18" charset="0"/>
                <a:cs typeface="Arial" panose="020B0604020202020204" pitchFamily="34" charset="0"/>
              </a:rPr>
              <a:t> learners -from the start of their programme, right through to completion.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endParaRPr lang="en-GB" dirty="0"/>
          </a:p>
          <a:p>
            <a:endParaRPr lang="en-GB" dirty="0"/>
          </a:p>
        </p:txBody>
      </p:sp>
      <p:sp>
        <p:nvSpPr>
          <p:cNvPr id="4" name="TextBox 3">
            <a:extLst>
              <a:ext uri="{FF2B5EF4-FFF2-40B4-BE49-F238E27FC236}">
                <a16:creationId xmlns:a16="http://schemas.microsoft.com/office/drawing/2014/main" id="{3B785E18-CACC-4829-8E72-61466375A8F0}"/>
              </a:ext>
            </a:extLst>
          </p:cNvPr>
          <p:cNvSpPr txBox="1"/>
          <p:nvPr/>
        </p:nvSpPr>
        <p:spPr>
          <a:xfrm>
            <a:off x="2261911" y="5607046"/>
            <a:ext cx="6725920" cy="861774"/>
          </a:xfrm>
          <a:prstGeom prst="rect">
            <a:avLst/>
          </a:prstGeom>
          <a:noFill/>
        </p:spPr>
        <p:txBody>
          <a:bodyPr wrap="square" rtlCol="0">
            <a:spAutoFit/>
          </a:bodyPr>
          <a:lstStyle/>
          <a:p>
            <a:pPr algn="ctr">
              <a:lnSpc>
                <a:spcPts val="2625"/>
              </a:lnSpc>
              <a:spcAft>
                <a:spcPts val="800"/>
              </a:spcAft>
            </a:pPr>
            <a:r>
              <a:rPr lang="en-GB" sz="2400" b="1" spc="-10" dirty="0">
                <a:effectLst/>
                <a:latin typeface="Arial" panose="020B0604020202020204" pitchFamily="34" charset="0"/>
                <a:ea typeface="Times New Roman" panose="02020603050405020304" pitchFamily="18" charset="0"/>
                <a:cs typeface="Arial" panose="020B0604020202020204" pitchFamily="34" charset="0"/>
              </a:rPr>
              <a:t>Safeguarding for all </a:t>
            </a:r>
          </a:p>
          <a:p>
            <a:pPr algn="ctr">
              <a:lnSpc>
                <a:spcPts val="2625"/>
              </a:lnSpc>
              <a:spcAft>
                <a:spcPts val="800"/>
              </a:spcAft>
            </a:pPr>
            <a:r>
              <a:rPr lang="en-GB" sz="2400" b="1" spc="-10" dirty="0">
                <a:effectLst/>
                <a:latin typeface="Arial" panose="020B0604020202020204" pitchFamily="34" charset="0"/>
                <a:ea typeface="Times New Roman" panose="02020603050405020304" pitchFamily="18" charset="0"/>
                <a:cs typeface="Arial" panose="020B0604020202020204" pitchFamily="34" charset="0"/>
              </a:rPr>
              <a:t>– it is everyone’s responsibility </a:t>
            </a:r>
            <a:endParaRPr lang="en-GB" sz="2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descr="The Importance of Safeguarding in Education">
            <a:extLst>
              <a:ext uri="{FF2B5EF4-FFF2-40B4-BE49-F238E27FC236}">
                <a16:creationId xmlns:a16="http://schemas.microsoft.com/office/drawing/2014/main" id="{F8E17F9D-9390-4928-9FD9-2D0357E87A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8596" y="717133"/>
            <a:ext cx="5731510" cy="2865755"/>
          </a:xfrm>
          <a:prstGeom prst="rect">
            <a:avLst/>
          </a:prstGeom>
          <a:noFill/>
          <a:ln>
            <a:noFill/>
          </a:ln>
        </p:spPr>
      </p:pic>
    </p:spTree>
    <p:extLst>
      <p:ext uri="{BB962C8B-B14F-4D97-AF65-F5344CB8AC3E}">
        <p14:creationId xmlns:p14="http://schemas.microsoft.com/office/powerpoint/2010/main" val="4274735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727" y="342864"/>
            <a:ext cx="6462269" cy="820066"/>
          </a:xfrm>
          <a:noFill/>
        </p:spPr>
        <p:txBody>
          <a:bodyPr>
            <a:normAutofit fontScale="90000"/>
          </a:bodyPr>
          <a:lstStyle/>
          <a:p>
            <a:r>
              <a:rPr lang="en-GB" sz="2700" b="1" spc="-10" dirty="0">
                <a:effectLst/>
                <a:latin typeface="Arial" panose="020B0604020202020204" pitchFamily="34" charset="0"/>
                <a:ea typeface="Times New Roman" panose="02020603050405020304" pitchFamily="18" charset="0"/>
                <a:cs typeface="Times New Roman" panose="02020603050405020304" pitchFamily="18" charset="0"/>
              </a:rPr>
              <a:t>Where to start </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endParaRPr lang="en-GB" sz="2700" b="1" dirty="0">
              <a:latin typeface="+mn-lt"/>
            </a:endParaRPr>
          </a:p>
        </p:txBody>
      </p:sp>
      <p:sp>
        <p:nvSpPr>
          <p:cNvPr id="6" name="TextBox 5">
            <a:extLst>
              <a:ext uri="{FF2B5EF4-FFF2-40B4-BE49-F238E27FC236}">
                <a16:creationId xmlns:a16="http://schemas.microsoft.com/office/drawing/2014/main" id="{60648379-E30D-4C3E-9728-6168D8D54EBA}"/>
              </a:ext>
            </a:extLst>
          </p:cNvPr>
          <p:cNvSpPr txBox="1"/>
          <p:nvPr/>
        </p:nvSpPr>
        <p:spPr>
          <a:xfrm>
            <a:off x="2367280" y="1162930"/>
            <a:ext cx="6593840" cy="5352206"/>
          </a:xfrm>
          <a:prstGeom prst="rect">
            <a:avLst/>
          </a:prstGeom>
          <a:noFill/>
        </p:spPr>
        <p:txBody>
          <a:bodyPr wrap="square" rtlCol="0">
            <a:spAutoFit/>
          </a:bodyPr>
          <a:lstStyle/>
          <a:p>
            <a:endParaRPr lang="en-GB" dirty="0"/>
          </a:p>
        </p:txBody>
      </p:sp>
      <p:sp>
        <p:nvSpPr>
          <p:cNvPr id="11" name="TextBox 10">
            <a:extLst>
              <a:ext uri="{FF2B5EF4-FFF2-40B4-BE49-F238E27FC236}">
                <a16:creationId xmlns:a16="http://schemas.microsoft.com/office/drawing/2014/main" id="{8803F136-C754-4921-B08B-AE7208793189}"/>
              </a:ext>
            </a:extLst>
          </p:cNvPr>
          <p:cNvSpPr txBox="1"/>
          <p:nvPr/>
        </p:nvSpPr>
        <p:spPr>
          <a:xfrm>
            <a:off x="2286000" y="1406252"/>
            <a:ext cx="6309996" cy="2238433"/>
          </a:xfrm>
          <a:prstGeom prst="rect">
            <a:avLst/>
          </a:prstGeom>
          <a:noFill/>
        </p:spPr>
        <p:txBody>
          <a:bodyPr wrap="square">
            <a:spAutoFit/>
          </a:bodyPr>
          <a:lstStyle/>
          <a:p>
            <a:pPr lvl="0">
              <a:lnSpc>
                <a:spcPts val="2280"/>
              </a:lnSpc>
              <a:spcAft>
                <a:spcPts val="800"/>
              </a:spcAft>
              <a:buSzPts val="1000"/>
              <a:tabLst>
                <a:tab pos="457200" algn="l"/>
              </a:tabLst>
            </a:pPr>
            <a:r>
              <a:rPr lang="en-GB" sz="1800" b="1" dirty="0">
                <a:effectLst/>
                <a:latin typeface="Arial" panose="020B0604020202020204" pitchFamily="34" charset="0"/>
                <a:ea typeface="Times New Roman" panose="02020603050405020304" pitchFamily="18" charset="0"/>
                <a:cs typeface="Arial" panose="020B0604020202020204" pitchFamily="34" charset="0"/>
              </a:rPr>
              <a:t>Read the guidance. </a:t>
            </a:r>
          </a:p>
          <a:p>
            <a:pPr lvl="0">
              <a:lnSpc>
                <a:spcPts val="2280"/>
              </a:lnSpc>
              <a:spcAft>
                <a:spcPts val="800"/>
              </a:spcAft>
              <a:buSzPts val="1000"/>
              <a:tabLst>
                <a:tab pos="457200"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A key starting point for providers emanating from KCIE (2021) is the requirement for all staff in a provider setting who work with children to read at least part one of the guidance, and those who don’t work with children, to at least read Annex A (governors and proprietors have the discretion on the advice for those not working with children). </a:t>
            </a:r>
            <a:endParaRPr lang="en-GB"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6423B24C-7B5D-4EC1-BE2F-DBA8BC45E40B}"/>
              </a:ext>
            </a:extLst>
          </p:cNvPr>
          <p:cNvPicPr>
            <a:picLocks noChangeAspect="1"/>
          </p:cNvPicPr>
          <p:nvPr/>
        </p:nvPicPr>
        <p:blipFill>
          <a:blip r:embed="rId3"/>
          <a:stretch>
            <a:fillRect/>
          </a:stretch>
        </p:blipFill>
        <p:spPr>
          <a:xfrm>
            <a:off x="4105709" y="3813406"/>
            <a:ext cx="2518303" cy="2701730"/>
          </a:xfrm>
          <a:prstGeom prst="rect">
            <a:avLst/>
          </a:prstGeom>
        </p:spPr>
      </p:pic>
    </p:spTree>
    <p:extLst>
      <p:ext uri="{BB962C8B-B14F-4D97-AF65-F5344CB8AC3E}">
        <p14:creationId xmlns:p14="http://schemas.microsoft.com/office/powerpoint/2010/main" val="2130403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727" y="342864"/>
            <a:ext cx="6462269" cy="820066"/>
          </a:xfrm>
          <a:noFill/>
        </p:spPr>
        <p:txBody>
          <a:bodyPr>
            <a:normAutofit/>
          </a:bodyPr>
          <a:lstStyle/>
          <a:p>
            <a:r>
              <a:rPr lang="en-GB" sz="2400" b="1" dirty="0">
                <a:effectLst/>
                <a:latin typeface="Arial" panose="020B0604020202020204" pitchFamily="34" charset="0"/>
                <a:ea typeface="Times New Roman" panose="02020603050405020304" pitchFamily="18" charset="0"/>
                <a:cs typeface="Arial" panose="020B0604020202020204" pitchFamily="34" charset="0"/>
              </a:rPr>
              <a:t>Peer-on-peer abuse</a:t>
            </a:r>
            <a:r>
              <a:rPr lang="en-GB" sz="2400" dirty="0">
                <a:effectLst/>
                <a:latin typeface="Arial" panose="020B0604020202020204" pitchFamily="34" charset="0"/>
                <a:ea typeface="Times New Roman" panose="02020603050405020304" pitchFamily="18" charset="0"/>
                <a:cs typeface="Arial" panose="020B0604020202020204" pitchFamily="34" charset="0"/>
              </a:rPr>
              <a:t> </a:t>
            </a:r>
            <a:endParaRPr lang="en-GB" sz="24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BBD00FD-B9B6-42DB-AD62-F6C6500CEC29}"/>
              </a:ext>
            </a:extLst>
          </p:cNvPr>
          <p:cNvPicPr>
            <a:picLocks noChangeAspect="1"/>
          </p:cNvPicPr>
          <p:nvPr/>
        </p:nvPicPr>
        <p:blipFill>
          <a:blip r:embed="rId3"/>
          <a:stretch>
            <a:fillRect/>
          </a:stretch>
        </p:blipFill>
        <p:spPr>
          <a:xfrm>
            <a:off x="2133727" y="988206"/>
            <a:ext cx="6722364" cy="3617693"/>
          </a:xfrm>
          <a:prstGeom prst="rect">
            <a:avLst/>
          </a:prstGeom>
        </p:spPr>
      </p:pic>
      <p:pic>
        <p:nvPicPr>
          <p:cNvPr id="7" name="Picture 6">
            <a:extLst>
              <a:ext uri="{FF2B5EF4-FFF2-40B4-BE49-F238E27FC236}">
                <a16:creationId xmlns:a16="http://schemas.microsoft.com/office/drawing/2014/main" id="{04970F7D-9EAF-47E0-86B2-6469204E3874}"/>
              </a:ext>
            </a:extLst>
          </p:cNvPr>
          <p:cNvPicPr>
            <a:picLocks noChangeAspect="1"/>
          </p:cNvPicPr>
          <p:nvPr/>
        </p:nvPicPr>
        <p:blipFill>
          <a:blip r:embed="rId4"/>
          <a:stretch>
            <a:fillRect/>
          </a:stretch>
        </p:blipFill>
        <p:spPr>
          <a:xfrm>
            <a:off x="280987" y="5076559"/>
            <a:ext cx="8582025" cy="1390650"/>
          </a:xfrm>
          <a:prstGeom prst="rect">
            <a:avLst/>
          </a:prstGeom>
        </p:spPr>
      </p:pic>
    </p:spTree>
    <p:extLst>
      <p:ext uri="{BB962C8B-B14F-4D97-AF65-F5344CB8AC3E}">
        <p14:creationId xmlns:p14="http://schemas.microsoft.com/office/powerpoint/2010/main" val="3926857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7280" y="6011569"/>
            <a:ext cx="5810562" cy="545501"/>
          </a:xfrm>
        </p:spPr>
        <p:txBody>
          <a:bodyPr anchor="t">
            <a:normAutofit fontScale="90000"/>
          </a:bodyPr>
          <a:lstStyle/>
          <a:p>
            <a:endParaRPr lang="en-GB" b="1" dirty="0"/>
          </a:p>
        </p:txBody>
      </p:sp>
      <p:sp>
        <p:nvSpPr>
          <p:cNvPr id="16" name="Text Placeholder 2">
            <a:extLst>
              <a:ext uri="{FF2B5EF4-FFF2-40B4-BE49-F238E27FC236}">
                <a16:creationId xmlns:a16="http://schemas.microsoft.com/office/drawing/2014/main" id="{1A0114AE-D8F7-4E32-8596-EE34ABEDB996}"/>
              </a:ext>
            </a:extLst>
          </p:cNvPr>
          <p:cNvSpPr>
            <a:spLocks noGrp="1"/>
          </p:cNvSpPr>
          <p:nvPr>
            <p:ph type="body" idx="1"/>
          </p:nvPr>
        </p:nvSpPr>
        <p:spPr>
          <a:xfrm>
            <a:off x="2156603" y="3243532"/>
            <a:ext cx="6338109" cy="1163368"/>
          </a:xfrm>
        </p:spPr>
        <p:txBody>
          <a:bodyPr/>
          <a:lstStyle/>
          <a:p>
            <a:endParaRPr lang="en-US" dirty="0"/>
          </a:p>
        </p:txBody>
      </p:sp>
      <p:sp>
        <p:nvSpPr>
          <p:cNvPr id="6" name="TextBox 5">
            <a:extLst>
              <a:ext uri="{FF2B5EF4-FFF2-40B4-BE49-F238E27FC236}">
                <a16:creationId xmlns:a16="http://schemas.microsoft.com/office/drawing/2014/main" id="{60648379-E30D-4C3E-9728-6168D8D54EBA}"/>
              </a:ext>
            </a:extLst>
          </p:cNvPr>
          <p:cNvSpPr txBox="1"/>
          <p:nvPr/>
        </p:nvSpPr>
        <p:spPr>
          <a:xfrm>
            <a:off x="9592573" y="1149113"/>
            <a:ext cx="6593840" cy="5352206"/>
          </a:xfrm>
          <a:prstGeom prst="rect">
            <a:avLst/>
          </a:prstGeom>
          <a:noFill/>
        </p:spPr>
        <p:txBody>
          <a:bodyPr wrap="square" rtlCol="0">
            <a:spAutoFit/>
          </a:bodyPr>
          <a:lstStyle/>
          <a:p>
            <a:endParaRPr lang="en-GB" dirty="0"/>
          </a:p>
        </p:txBody>
      </p:sp>
      <p:pic>
        <p:nvPicPr>
          <p:cNvPr id="9" name="Picture 8">
            <a:extLst>
              <a:ext uri="{FF2B5EF4-FFF2-40B4-BE49-F238E27FC236}">
                <a16:creationId xmlns:a16="http://schemas.microsoft.com/office/drawing/2014/main" id="{E4F3BC56-DEB3-4DEE-A44B-B74BE55B06A0}"/>
              </a:ext>
            </a:extLst>
          </p:cNvPr>
          <p:cNvPicPr>
            <a:picLocks noChangeAspect="1"/>
          </p:cNvPicPr>
          <p:nvPr/>
        </p:nvPicPr>
        <p:blipFill>
          <a:blip r:embed="rId3"/>
          <a:stretch>
            <a:fillRect/>
          </a:stretch>
        </p:blipFill>
        <p:spPr>
          <a:xfrm>
            <a:off x="2523929" y="4230936"/>
            <a:ext cx="5991225" cy="2326134"/>
          </a:xfrm>
          <a:prstGeom prst="rect">
            <a:avLst/>
          </a:prstGeom>
        </p:spPr>
      </p:pic>
      <p:pic>
        <p:nvPicPr>
          <p:cNvPr id="12" name="Picture 11">
            <a:extLst>
              <a:ext uri="{FF2B5EF4-FFF2-40B4-BE49-F238E27FC236}">
                <a16:creationId xmlns:a16="http://schemas.microsoft.com/office/drawing/2014/main" id="{70CF902F-1FEB-4C7D-BCA1-3F15B9C96A58}"/>
              </a:ext>
            </a:extLst>
          </p:cNvPr>
          <p:cNvPicPr>
            <a:picLocks noChangeAspect="1"/>
          </p:cNvPicPr>
          <p:nvPr/>
        </p:nvPicPr>
        <p:blipFill>
          <a:blip r:embed="rId4"/>
          <a:stretch>
            <a:fillRect/>
          </a:stretch>
        </p:blipFill>
        <p:spPr>
          <a:xfrm>
            <a:off x="2177045" y="1149113"/>
            <a:ext cx="6866598" cy="3442479"/>
          </a:xfrm>
          <a:prstGeom prst="rect">
            <a:avLst/>
          </a:prstGeom>
        </p:spPr>
      </p:pic>
    </p:spTree>
    <p:extLst>
      <p:ext uri="{BB962C8B-B14F-4D97-AF65-F5344CB8AC3E}">
        <p14:creationId xmlns:p14="http://schemas.microsoft.com/office/powerpoint/2010/main" val="1165068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727" y="342864"/>
            <a:ext cx="6462269" cy="820066"/>
          </a:xfrm>
          <a:noFill/>
        </p:spPr>
        <p:txBody>
          <a:bodyPr>
            <a:normAutofit fontScale="90000"/>
          </a:bodyPr>
          <a:lstStyle/>
          <a:p>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sz="2700" b="1" dirty="0">
              <a:latin typeface="+mn-lt"/>
            </a:endParaRPr>
          </a:p>
        </p:txBody>
      </p:sp>
      <p:sp>
        <p:nvSpPr>
          <p:cNvPr id="6" name="TextBox 5">
            <a:extLst>
              <a:ext uri="{FF2B5EF4-FFF2-40B4-BE49-F238E27FC236}">
                <a16:creationId xmlns:a16="http://schemas.microsoft.com/office/drawing/2014/main" id="{60648379-E30D-4C3E-9728-6168D8D54EBA}"/>
              </a:ext>
            </a:extLst>
          </p:cNvPr>
          <p:cNvSpPr txBox="1"/>
          <p:nvPr/>
        </p:nvSpPr>
        <p:spPr>
          <a:xfrm>
            <a:off x="2367280" y="1162930"/>
            <a:ext cx="6593840" cy="5352206"/>
          </a:xfrm>
          <a:prstGeom prst="rect">
            <a:avLst/>
          </a:prstGeom>
          <a:noFill/>
        </p:spPr>
        <p:txBody>
          <a:bodyPr wrap="square" rtlCol="0">
            <a:spAutoFit/>
          </a:bodyPr>
          <a:lstStyle/>
          <a:p>
            <a:endParaRPr lang="en-GB" dirty="0"/>
          </a:p>
        </p:txBody>
      </p:sp>
      <p:sp>
        <p:nvSpPr>
          <p:cNvPr id="11" name="TextBox 10">
            <a:extLst>
              <a:ext uri="{FF2B5EF4-FFF2-40B4-BE49-F238E27FC236}">
                <a16:creationId xmlns:a16="http://schemas.microsoft.com/office/drawing/2014/main" id="{8803F136-C754-4921-B08B-AE7208793189}"/>
              </a:ext>
            </a:extLst>
          </p:cNvPr>
          <p:cNvSpPr txBox="1"/>
          <p:nvPr/>
        </p:nvSpPr>
        <p:spPr>
          <a:xfrm>
            <a:off x="2133727" y="1137197"/>
            <a:ext cx="7010273" cy="794064"/>
          </a:xfrm>
          <a:prstGeom prst="rect">
            <a:avLst/>
          </a:prstGeom>
          <a:noFill/>
        </p:spPr>
        <p:txBody>
          <a:bodyPr wrap="square">
            <a:spAutoFit/>
          </a:bodyPr>
          <a:lstStyle/>
          <a:p>
            <a:pPr>
              <a:lnSpc>
                <a:spcPts val="2280"/>
              </a:lnSpc>
              <a:spcAft>
                <a:spcPts val="800"/>
              </a:spcAft>
            </a:pPr>
            <a:r>
              <a:rPr lang="en-GB" sz="1800" dirty="0">
                <a:solidFill>
                  <a:srgbClr val="333333"/>
                </a:solidFill>
                <a:effectLst/>
                <a:latin typeface="Montserrat" panose="00000500000000000000" pitchFamily="2"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2625"/>
              </a:lnSpc>
              <a:spcAft>
                <a:spcPts val="800"/>
              </a:spcAft>
            </a:pPr>
            <a:endParaRPr lang="en-GB"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7F48DD6-AC5A-4C26-B448-7527813F4DF9}"/>
              </a:ext>
            </a:extLst>
          </p:cNvPr>
          <p:cNvPicPr>
            <a:picLocks noChangeAspect="1"/>
          </p:cNvPicPr>
          <p:nvPr/>
        </p:nvPicPr>
        <p:blipFill>
          <a:blip r:embed="rId3"/>
          <a:stretch>
            <a:fillRect/>
          </a:stretch>
        </p:blipFill>
        <p:spPr>
          <a:xfrm>
            <a:off x="2339571" y="1931261"/>
            <a:ext cx="6621549" cy="2884508"/>
          </a:xfrm>
          <a:prstGeom prst="rect">
            <a:avLst/>
          </a:prstGeom>
        </p:spPr>
      </p:pic>
    </p:spTree>
    <p:extLst>
      <p:ext uri="{BB962C8B-B14F-4D97-AF65-F5344CB8AC3E}">
        <p14:creationId xmlns:p14="http://schemas.microsoft.com/office/powerpoint/2010/main" val="1217955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727" y="342864"/>
            <a:ext cx="6462269" cy="820066"/>
          </a:xfrm>
          <a:noFill/>
        </p:spPr>
        <p:txBody>
          <a:bodyPr>
            <a:normAutofit/>
          </a:bodyPr>
          <a:lstStyle/>
          <a:p>
            <a:r>
              <a:rPr lang="en-GB" sz="2700" b="1" dirty="0">
                <a:latin typeface="+mn-lt"/>
              </a:rPr>
              <a:t>Embed safeguarding into the everyday</a:t>
            </a:r>
          </a:p>
        </p:txBody>
      </p:sp>
      <p:sp>
        <p:nvSpPr>
          <p:cNvPr id="6" name="TextBox 5">
            <a:extLst>
              <a:ext uri="{FF2B5EF4-FFF2-40B4-BE49-F238E27FC236}">
                <a16:creationId xmlns:a16="http://schemas.microsoft.com/office/drawing/2014/main" id="{60648379-E30D-4C3E-9728-6168D8D54EBA}"/>
              </a:ext>
            </a:extLst>
          </p:cNvPr>
          <p:cNvSpPr txBox="1"/>
          <p:nvPr/>
        </p:nvSpPr>
        <p:spPr>
          <a:xfrm>
            <a:off x="2367280" y="1162930"/>
            <a:ext cx="6593840" cy="5352206"/>
          </a:xfrm>
          <a:prstGeom prst="rect">
            <a:avLst/>
          </a:prstGeom>
          <a:noFill/>
        </p:spPr>
        <p:txBody>
          <a:bodyPr wrap="square" rtlCol="0">
            <a:spAutoFit/>
          </a:bodyPr>
          <a:lstStyle/>
          <a:p>
            <a:endParaRPr lang="en-GB" dirty="0"/>
          </a:p>
        </p:txBody>
      </p:sp>
      <p:pic>
        <p:nvPicPr>
          <p:cNvPr id="12" name="Picture 11">
            <a:extLst>
              <a:ext uri="{FF2B5EF4-FFF2-40B4-BE49-F238E27FC236}">
                <a16:creationId xmlns:a16="http://schemas.microsoft.com/office/drawing/2014/main" id="{AE576C78-236A-4D75-A427-DD8ABB44B695}"/>
              </a:ext>
            </a:extLst>
          </p:cNvPr>
          <p:cNvPicPr>
            <a:picLocks noChangeAspect="1"/>
          </p:cNvPicPr>
          <p:nvPr/>
        </p:nvPicPr>
        <p:blipFill>
          <a:blip r:embed="rId3"/>
          <a:stretch>
            <a:fillRect/>
          </a:stretch>
        </p:blipFill>
        <p:spPr>
          <a:xfrm>
            <a:off x="2750504" y="1234382"/>
            <a:ext cx="5995162" cy="4815910"/>
          </a:xfrm>
          <a:prstGeom prst="rect">
            <a:avLst/>
          </a:prstGeom>
        </p:spPr>
      </p:pic>
    </p:spTree>
    <p:extLst>
      <p:ext uri="{BB962C8B-B14F-4D97-AF65-F5344CB8AC3E}">
        <p14:creationId xmlns:p14="http://schemas.microsoft.com/office/powerpoint/2010/main" val="1166432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5429</TotalTime>
  <Words>4299</Words>
  <Application>Microsoft Office PowerPoint</Application>
  <PresentationFormat>On-screen Show (4:3)</PresentationFormat>
  <Paragraphs>302</Paragraphs>
  <Slides>18</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Arial</vt:lpstr>
      <vt:lpstr>Calibri</vt:lpstr>
      <vt:lpstr>Calibri Light</vt:lpstr>
      <vt:lpstr>GDS Transport</vt:lpstr>
      <vt:lpstr>GuardianTextEgyptian</vt:lpstr>
      <vt:lpstr>Helvetica Neue</vt:lpstr>
      <vt:lpstr>Montserrat</vt:lpstr>
      <vt:lpstr>Noto Sans</vt:lpstr>
      <vt:lpstr>Open Sans</vt:lpstr>
      <vt:lpstr>Symbol</vt:lpstr>
      <vt:lpstr>Times New Roman</vt:lpstr>
      <vt:lpstr>tondo</vt:lpstr>
      <vt:lpstr>Office Theme</vt:lpstr>
      <vt:lpstr>PowerPoint Presentation</vt:lpstr>
      <vt:lpstr>  </vt:lpstr>
      <vt:lpstr>PowerPoint Presentation</vt:lpstr>
      <vt:lpstr>  </vt:lpstr>
      <vt:lpstr>Where to start  </vt:lpstr>
      <vt:lpstr>Peer-on-peer abuse </vt:lpstr>
      <vt:lpstr>PowerPoint Presentation</vt:lpstr>
      <vt:lpstr> </vt:lpstr>
      <vt:lpstr>Embed safeguarding into the everyday</vt:lpstr>
      <vt:lpstr>PowerPoint Presentation</vt:lpstr>
      <vt:lpstr> </vt:lpstr>
      <vt:lpstr>PowerPoint Presentation</vt:lpstr>
      <vt:lpstr>PowerPoint Presentation</vt:lpstr>
      <vt:lpstr>PowerPoint Presentation</vt:lpstr>
      <vt:lpstr>Functional Skills English</vt:lpstr>
      <vt:lpstr>PowerPoint Presentation</vt:lpstr>
      <vt:lpstr>PowerPoint Presentation</vt:lpstr>
      <vt:lpstr>PowerPoint Presentation</vt:lpstr>
    </vt:vector>
  </TitlesOfParts>
  <Company>stc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Lord</dc:creator>
  <cp:lastModifiedBy>Jennifer Wadsworth</cp:lastModifiedBy>
  <cp:revision>237</cp:revision>
  <dcterms:created xsi:type="dcterms:W3CDTF">2018-10-05T11:46:55Z</dcterms:created>
  <dcterms:modified xsi:type="dcterms:W3CDTF">2022-03-04T09:27:47Z</dcterms:modified>
</cp:coreProperties>
</file>