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12" r:id="rId2"/>
    <p:sldId id="314" r:id="rId3"/>
    <p:sldId id="315" r:id="rId4"/>
    <p:sldId id="313" r:id="rId5"/>
    <p:sldId id="316" r:id="rId6"/>
    <p:sldId id="317" r:id="rId7"/>
    <p:sldId id="31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Whalen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9" autoAdjust="0"/>
    <p:restoredTop sz="87211" autoAdjust="0"/>
  </p:normalViewPr>
  <p:slideViewPr>
    <p:cSldViewPr snapToGrid="0" snapToObjects="1"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23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yleyl\AppData\Local\Microsoft\Windows\Temporary%20Internet%20Files\Content.Outlook\11EWGGK3\Performance_Clinic_20-21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2020/2021 Learner Numbers by Ward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Ordered by IMD Rank </a:t>
            </a:r>
          </a:p>
        </c:rich>
      </c:tx>
      <c:layout>
        <c:manualLayout>
          <c:xMode val="edge"/>
          <c:yMode val="edge"/>
          <c:x val="0.36623716513963361"/>
          <c:y val="2.75862068965517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81559970194871"/>
          <c:y val="0.17936915580611065"/>
          <c:w val="0.83566023835684489"/>
          <c:h val="0.57046587447791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'11_IMD'!$D$3</c:f>
              <c:strCache>
                <c:ptCount val="1"/>
                <c:pt idx="0">
                  <c:v>Ward_Nos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'11_IMD'!$A$4:$A$21</c:f>
              <c:strCache>
                <c:ptCount val="18"/>
                <c:pt idx="0">
                  <c:v>Simonside and Rekendyke</c:v>
                </c:pt>
                <c:pt idx="1">
                  <c:v>Biddick and All Saints</c:v>
                </c:pt>
                <c:pt idx="2">
                  <c:v>Bede</c:v>
                </c:pt>
                <c:pt idx="3">
                  <c:v>Beacon and Bents</c:v>
                </c:pt>
                <c:pt idx="4">
                  <c:v>Primrose</c:v>
                </c:pt>
                <c:pt idx="5">
                  <c:v>Cleadon Park</c:v>
                </c:pt>
                <c:pt idx="6">
                  <c:v>Whiteleas</c:v>
                </c:pt>
                <c:pt idx="7">
                  <c:v>Monkton</c:v>
                </c:pt>
                <c:pt idx="8">
                  <c:v>Fellgate and Hedworth</c:v>
                </c:pt>
                <c:pt idx="9">
                  <c:v>Hebburn South</c:v>
                </c:pt>
                <c:pt idx="10">
                  <c:v>Hebburn North</c:v>
                </c:pt>
                <c:pt idx="11">
                  <c:v>Harton</c:v>
                </c:pt>
                <c:pt idx="12">
                  <c:v>Horsley Hill</c:v>
                </c:pt>
                <c:pt idx="13">
                  <c:v>Boldon Colliery</c:v>
                </c:pt>
                <c:pt idx="14">
                  <c:v>West Park</c:v>
                </c:pt>
                <c:pt idx="15">
                  <c:v>Whitburn and Marsden</c:v>
                </c:pt>
                <c:pt idx="16">
                  <c:v>Westoe</c:v>
                </c:pt>
                <c:pt idx="17">
                  <c:v>Cleadon and East Boldon</c:v>
                </c:pt>
              </c:strCache>
            </c:strRef>
          </c:cat>
          <c:val>
            <c:numRef>
              <c:f>'11_IMD'!$D$4:$D$22</c:f>
              <c:numCache>
                <c:formatCode>General</c:formatCode>
                <c:ptCount val="18"/>
                <c:pt idx="0">
                  <c:v>91</c:v>
                </c:pt>
                <c:pt idx="1">
                  <c:v>85</c:v>
                </c:pt>
                <c:pt idx="2">
                  <c:v>63</c:v>
                </c:pt>
                <c:pt idx="3">
                  <c:v>80</c:v>
                </c:pt>
                <c:pt idx="4">
                  <c:v>53</c:v>
                </c:pt>
                <c:pt idx="5">
                  <c:v>43</c:v>
                </c:pt>
                <c:pt idx="6">
                  <c:v>69</c:v>
                </c:pt>
                <c:pt idx="7">
                  <c:v>38</c:v>
                </c:pt>
                <c:pt idx="8">
                  <c:v>39</c:v>
                </c:pt>
                <c:pt idx="9">
                  <c:v>30</c:v>
                </c:pt>
                <c:pt idx="10">
                  <c:v>41</c:v>
                </c:pt>
                <c:pt idx="11">
                  <c:v>48</c:v>
                </c:pt>
                <c:pt idx="12">
                  <c:v>55</c:v>
                </c:pt>
                <c:pt idx="13">
                  <c:v>51</c:v>
                </c:pt>
                <c:pt idx="14">
                  <c:v>45</c:v>
                </c:pt>
                <c:pt idx="15">
                  <c:v>29</c:v>
                </c:pt>
                <c:pt idx="16">
                  <c:v>41</c:v>
                </c:pt>
                <c:pt idx="1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3-4F3A-AD65-B30AEE886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2699304"/>
        <c:axId val="1"/>
      </c:barChart>
      <c:catAx>
        <c:axId val="89269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699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58547-75D9-4E1E-899A-BA5DFC73795E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925E-8683-49B4-A45C-D6B4C5FB3F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15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6E43-FFEC-42BD-907E-EBF8F89289D3}" type="datetimeFigureOut">
              <a:rPr lang="en-GB" smtClean="0"/>
              <a:t>11/01/2022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F79E-A502-4426-BDD5-D397F9BE3C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8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5F79E-A502-4426-BDD5-D397F9BE3C01}" type="slidenum">
              <a:rPr lang="en-GB" smtClean="0"/>
              <a:t>1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1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2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2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9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4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3FC7-970D-FE4F-96F2-AF81091402E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AEDF-7C31-B648-9849-B2D304B895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3347"/>
            <a:ext cx="9139537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3286125" y="5143500"/>
            <a:ext cx="528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1328" y="812175"/>
            <a:ext cx="6636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Skills South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Tyneside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Lornam\AppData\Local\Microsoft\Windows\Temporary Internet Files\Content.Word\SFA_soci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46" y="5222875"/>
            <a:ext cx="1184765" cy="110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trix-QM-RG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9" y="5137366"/>
            <a:ext cx="1820950" cy="11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ornam\AppData\Local\Microsoft\Windows\Temporary Internet Files\Content.Word\ESF_logo_grey_33m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85" y="5222875"/>
            <a:ext cx="1087870" cy="10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6" y="3559907"/>
            <a:ext cx="6535823" cy="14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215210-036C-4155-9ADB-36166BC9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89" y="2221599"/>
            <a:ext cx="6107448" cy="2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A770C4C-5097-445F-B8BF-54CAA2C0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15" y="4280965"/>
            <a:ext cx="5689927" cy="22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6F80502-97D2-4312-B25E-0723A384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46" y="136309"/>
            <a:ext cx="5833396" cy="20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9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A21A6B-CA70-49EA-9B1D-B8D518CB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67" y="894305"/>
            <a:ext cx="6380413" cy="45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0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5634B8-AF1C-45E1-B756-86ABE810A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737"/>
              </p:ext>
            </p:extLst>
          </p:nvPr>
        </p:nvGraphicFramePr>
        <p:xfrm>
          <a:off x="2496703" y="358505"/>
          <a:ext cx="5938575" cy="419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F6CD77-3ACA-406A-9B1E-D43AD31708D1}"/>
              </a:ext>
            </a:extLst>
          </p:cNvPr>
          <p:cNvSpPr txBox="1"/>
          <p:nvPr/>
        </p:nvSpPr>
        <p:spPr>
          <a:xfrm>
            <a:off x="2496703" y="4798087"/>
            <a:ext cx="619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largest volume of learners we supported were from the wards ranked highest in respect of deprivation factors.</a:t>
            </a:r>
          </a:p>
        </p:txBody>
      </p:sp>
    </p:spTree>
    <p:extLst>
      <p:ext uri="{BB962C8B-B14F-4D97-AF65-F5344CB8AC3E}">
        <p14:creationId xmlns:p14="http://schemas.microsoft.com/office/powerpoint/2010/main" val="200708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4165C-09E9-482A-A4C1-27E6D5E0A153}"/>
              </a:ext>
            </a:extLst>
          </p:cNvPr>
          <p:cNvSpPr txBox="1"/>
          <p:nvPr/>
        </p:nvSpPr>
        <p:spPr>
          <a:xfrm>
            <a:off x="2190540" y="191633"/>
            <a:ext cx="6732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2020-2021 Learner Destination Data</a:t>
            </a:r>
          </a:p>
          <a:p>
            <a:endParaRPr lang="en-GB" dirty="0"/>
          </a:p>
          <a:p>
            <a:r>
              <a:rPr lang="en-GB" dirty="0"/>
              <a:t>1591 learners tracked into destinations</a:t>
            </a:r>
          </a:p>
          <a:p>
            <a:endParaRPr lang="en-GB" dirty="0"/>
          </a:p>
          <a:p>
            <a:r>
              <a:rPr lang="en-GB" dirty="0"/>
              <a:t>Of those tracked learners </a:t>
            </a:r>
            <a:r>
              <a:rPr lang="en-GB" b="1" dirty="0"/>
              <a:t>65% </a:t>
            </a:r>
            <a:r>
              <a:rPr lang="en-GB" dirty="0"/>
              <a:t>recorded a positive destination of which </a:t>
            </a:r>
            <a:r>
              <a:rPr lang="en-GB" b="1" dirty="0"/>
              <a:t>54% </a:t>
            </a:r>
            <a:r>
              <a:rPr lang="en-GB" dirty="0"/>
              <a:t>were employment related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D7ACBC-67AC-40FD-8D17-FCB7E9672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13899"/>
              </p:ext>
            </p:extLst>
          </p:nvPr>
        </p:nvGraphicFramePr>
        <p:xfrm>
          <a:off x="2311121" y="2080388"/>
          <a:ext cx="6611815" cy="42706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391130">
                  <a:extLst>
                    <a:ext uri="{9D8B030D-6E8A-4147-A177-3AD203B41FA5}">
                      <a16:colId xmlns:a16="http://schemas.microsoft.com/office/drawing/2014/main" val="162749989"/>
                    </a:ext>
                  </a:extLst>
                </a:gridCol>
                <a:gridCol w="800698">
                  <a:extLst>
                    <a:ext uri="{9D8B030D-6E8A-4147-A177-3AD203B41FA5}">
                      <a16:colId xmlns:a16="http://schemas.microsoft.com/office/drawing/2014/main" val="1176319572"/>
                    </a:ext>
                  </a:extLst>
                </a:gridCol>
                <a:gridCol w="1419987">
                  <a:extLst>
                    <a:ext uri="{9D8B030D-6E8A-4147-A177-3AD203B41FA5}">
                      <a16:colId xmlns:a16="http://schemas.microsoft.com/office/drawing/2014/main" val="1479766226"/>
                    </a:ext>
                  </a:extLst>
                </a:gridCol>
              </a:tblGrid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Destinations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Learners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01891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Full Time Employment (16 or more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4774402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Retained Self Employment (16 or more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317756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Retained Full Time Employment (16 or more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303685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Time Further Education (including Community Learning)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702347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Retained Part Time Employment (less than 16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802190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Part Time Employment (less than 16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738617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Voluntary Work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1366966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Apprenticeship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1249902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 Time Further 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079930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Self Employment (less than 16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0945490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Self Employment (16 or more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233897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- detail required in further details column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357505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Retained Self Employment (less than 16 hours per week)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124982"/>
                  </a:ext>
                </a:extLst>
              </a:tr>
              <a:tr h="284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Higher Education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55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3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40D10-E2F7-4D0B-B963-09AB0F05691C}"/>
              </a:ext>
            </a:extLst>
          </p:cNvPr>
          <p:cNvSpPr txBox="1"/>
          <p:nvPr/>
        </p:nvSpPr>
        <p:spPr>
          <a:xfrm>
            <a:off x="2190540" y="191633"/>
            <a:ext cx="673239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2020-2021 Learner Destination Data</a:t>
            </a:r>
          </a:p>
          <a:p>
            <a:endParaRPr lang="en-GB" dirty="0"/>
          </a:p>
          <a:p>
            <a:r>
              <a:rPr lang="en-GB" dirty="0"/>
              <a:t>545 learners reported destinations which were not employment or educationally related (negative destinations)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212 learners were not tracked</a:t>
            </a:r>
          </a:p>
          <a:p>
            <a:endParaRPr lang="en-GB" dirty="0"/>
          </a:p>
          <a:p>
            <a:r>
              <a:rPr lang="en-GB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Why do I have to send this information?</a:t>
            </a:r>
            <a:endParaRPr lang="en-GB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This is part of your contract with South Tyneside Council (please see Appendix 8 paragraph 8.8 of your contract).  Please note that destination tracking is compulsory for all learners.  </a:t>
            </a:r>
          </a:p>
          <a:p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I don’t send my data by the due date?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Calibri" panose="020F0502020204030204" pitchFamily="34" charset="0"/>
              </a:rPr>
              <a:t>South Tyneside Council reserves the right to suspend payments if you miss the due date for a return, please see Appendix 8 paragraph 8.9 of your contract. </a:t>
            </a:r>
            <a:endParaRPr lang="en-GB" sz="1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DC5760-FF80-42B5-8D80-9DC34181B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84921"/>
              </p:ext>
            </p:extLst>
          </p:nvPr>
        </p:nvGraphicFramePr>
        <p:xfrm>
          <a:off x="2270928" y="1468182"/>
          <a:ext cx="6491235" cy="132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3945">
                  <a:extLst>
                    <a:ext uri="{9D8B030D-6E8A-4147-A177-3AD203B41FA5}">
                      <a16:colId xmlns:a16="http://schemas.microsoft.com/office/drawing/2014/main" val="4174986088"/>
                    </a:ext>
                  </a:extLst>
                </a:gridCol>
                <a:gridCol w="1383199">
                  <a:extLst>
                    <a:ext uri="{9D8B030D-6E8A-4147-A177-3AD203B41FA5}">
                      <a16:colId xmlns:a16="http://schemas.microsoft.com/office/drawing/2014/main" val="4256658026"/>
                    </a:ext>
                  </a:extLst>
                </a:gridCol>
                <a:gridCol w="1394091">
                  <a:extLst>
                    <a:ext uri="{9D8B030D-6E8A-4147-A177-3AD203B41FA5}">
                      <a16:colId xmlns:a16="http://schemas.microsoft.com/office/drawing/2014/main" val="3767165842"/>
                    </a:ext>
                  </a:extLst>
                </a:gridCol>
              </a:tblGrid>
              <a:tr h="236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Destination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Learners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50159"/>
                  </a:ext>
                </a:extLst>
              </a:tr>
              <a:tr h="236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Unemployed, looking for work and available to start work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622038"/>
                  </a:ext>
                </a:extLst>
              </a:tr>
              <a:tr h="236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contact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9184508"/>
                  </a:ext>
                </a:extLst>
              </a:tr>
              <a:tr h="236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 for work (including retired)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063745"/>
                  </a:ext>
                </a:extLst>
              </a:tr>
              <a:tr h="236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83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6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23D7C7-4AA6-44ED-8FD5-1AE717A79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09687"/>
              </p:ext>
            </p:extLst>
          </p:nvPr>
        </p:nvGraphicFramePr>
        <p:xfrm>
          <a:off x="2400300" y="5613100"/>
          <a:ext cx="6392010" cy="747505"/>
        </p:xfrm>
        <a:graphic>
          <a:graphicData uri="http://schemas.openxmlformats.org/drawingml/2006/table">
            <a:tbl>
              <a:tblPr/>
              <a:tblGrid>
                <a:gridCol w="1278402">
                  <a:extLst>
                    <a:ext uri="{9D8B030D-6E8A-4147-A177-3AD203B41FA5}">
                      <a16:colId xmlns:a16="http://schemas.microsoft.com/office/drawing/2014/main" val="504732032"/>
                    </a:ext>
                  </a:extLst>
                </a:gridCol>
                <a:gridCol w="1278402">
                  <a:extLst>
                    <a:ext uri="{9D8B030D-6E8A-4147-A177-3AD203B41FA5}">
                      <a16:colId xmlns:a16="http://schemas.microsoft.com/office/drawing/2014/main" val="1637192072"/>
                    </a:ext>
                  </a:extLst>
                </a:gridCol>
                <a:gridCol w="1278402">
                  <a:extLst>
                    <a:ext uri="{9D8B030D-6E8A-4147-A177-3AD203B41FA5}">
                      <a16:colId xmlns:a16="http://schemas.microsoft.com/office/drawing/2014/main" val="3431238818"/>
                    </a:ext>
                  </a:extLst>
                </a:gridCol>
                <a:gridCol w="1278402">
                  <a:extLst>
                    <a:ext uri="{9D8B030D-6E8A-4147-A177-3AD203B41FA5}">
                      <a16:colId xmlns:a16="http://schemas.microsoft.com/office/drawing/2014/main" val="3760932847"/>
                    </a:ext>
                  </a:extLst>
                </a:gridCol>
                <a:gridCol w="1278402">
                  <a:extLst>
                    <a:ext uri="{9D8B030D-6E8A-4147-A177-3AD203B41FA5}">
                      <a16:colId xmlns:a16="http://schemas.microsoft.com/office/drawing/2014/main" val="1575947269"/>
                    </a:ext>
                  </a:extLst>
                </a:gridCol>
              </a:tblGrid>
              <a:tr h="747505">
                <a:tc>
                  <a:txBody>
                    <a:bodyPr/>
                    <a:lstStyle/>
                    <a:p>
                      <a:pPr algn="r" latinLnBrk="0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Quarter 1</a:t>
                      </a:r>
                    </a:p>
                    <a:p>
                      <a:pPr algn="r" latinLnBrk="0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04/02/2022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Quarter 2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29/04/2022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Quarter 3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 15/07/2022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Quarter 4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30/09/2022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Final Return</a:t>
                      </a:r>
                    </a:p>
                    <a:p>
                      <a:pPr algn="r" latinLnBrk="0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02/12/2022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198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277AB0-0AEF-4C1F-8159-8FAE2B99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577783"/>
            <a:ext cx="6591425" cy="4632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739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</TotalTime>
  <Words>386</Words>
  <Application>Microsoft Office PowerPoint</Application>
  <PresentationFormat>On-screen Show (4:3)</PresentationFormat>
  <Paragraphs>96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Lord</dc:creator>
  <cp:lastModifiedBy>Hayley Lord</cp:lastModifiedBy>
  <cp:revision>200</cp:revision>
  <dcterms:created xsi:type="dcterms:W3CDTF">2018-10-05T11:46:55Z</dcterms:created>
  <dcterms:modified xsi:type="dcterms:W3CDTF">2022-01-12T16:54:12Z</dcterms:modified>
</cp:coreProperties>
</file>