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78" r:id="rId6"/>
    <p:sldId id="266" r:id="rId7"/>
    <p:sldId id="274" r:id="rId8"/>
  </p:sldIdLst>
  <p:sldSz cx="9144000" cy="6858000" type="screen4x3"/>
  <p:notesSz cx="6797675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6F1DF-2E13-4BC2-B72C-453D2075F3C9}" type="datetimeFigureOut">
              <a:rPr lang="en-US"/>
              <a:pPr>
                <a:defRPr/>
              </a:pPr>
              <a:t>10/4/2019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C757A-6047-41E9-9839-19EB8E658C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CA5E7-3EA0-407A-A232-78E493AF857D}" type="datetimeFigureOut">
              <a:rPr lang="en-US"/>
              <a:pPr>
                <a:defRPr/>
              </a:pPr>
              <a:t>10/4/2019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92BB3-955F-43D6-AAF3-BDD0F77E01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8D0E2-70CC-4A8F-8476-CBC95C3F5616}" type="datetimeFigureOut">
              <a:rPr lang="en-US"/>
              <a:pPr>
                <a:defRPr/>
              </a:pPr>
              <a:t>10/4/2019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9AB63-7036-4844-ADF4-339EC9802E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84151-40DC-4D81-91F1-077A07F616AA}" type="datetimeFigureOut">
              <a:rPr lang="en-US"/>
              <a:pPr>
                <a:defRPr/>
              </a:pPr>
              <a:t>10/4/2019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44802-AA2F-4049-958B-2E8673B755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DB9DE-55C2-4843-8038-0659A9EADED5}" type="datetimeFigureOut">
              <a:rPr lang="en-US"/>
              <a:pPr>
                <a:defRPr/>
              </a:pPr>
              <a:t>10/4/2019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868AD-9D0F-42B7-9765-6CA5B1F10E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A983-3556-443B-8488-CB373BBD7AC3}" type="datetimeFigureOut">
              <a:rPr lang="en-US"/>
              <a:pPr>
                <a:defRPr/>
              </a:pPr>
              <a:t>10/4/2019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97D7A-92AA-474F-A61E-3DFF096862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77588-998D-4C8A-B768-64E07E7B7E2B}" type="datetimeFigureOut">
              <a:rPr lang="en-US"/>
              <a:pPr>
                <a:defRPr/>
              </a:pPr>
              <a:t>10/4/2019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EC63C-D159-4AFA-8717-60D6B58823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597BF-6B7E-4C9F-83A1-18B7934FD041}" type="datetimeFigureOut">
              <a:rPr lang="en-US"/>
              <a:pPr>
                <a:defRPr/>
              </a:pPr>
              <a:t>10/4/2019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180BD-1896-4F26-AD80-0B09A69862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E7A32-A7CC-4EB9-94FC-80808AF9E7B6}" type="datetimeFigureOut">
              <a:rPr lang="en-US"/>
              <a:pPr>
                <a:defRPr/>
              </a:pPr>
              <a:t>10/4/2019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851FC-6B1C-42CA-83AE-5B2EAE6688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98DE1-32CF-443D-873E-C9C4C48615E5}" type="datetimeFigureOut">
              <a:rPr lang="en-US"/>
              <a:pPr>
                <a:defRPr/>
              </a:pPr>
              <a:t>10/4/2019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11A56-6339-4BA5-9C21-1AAE195378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EECCC-BB91-43F4-BBD0-8B9D1846EB29}" type="datetimeFigureOut">
              <a:rPr lang="en-US"/>
              <a:pPr>
                <a:defRPr/>
              </a:pPr>
              <a:t>10/4/2019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39164-8F6B-40B7-BBCA-120A9BE825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1F5B22-71DB-420D-A9BA-26F0A45C8DB4}" type="datetimeFigureOut">
              <a:rPr lang="en-US"/>
              <a:pPr>
                <a:defRPr/>
              </a:pPr>
              <a:t>10/4/2019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10A3C6-7D98-49A8-98C3-0471A918FA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ng.com/images/search?q=anthony+walker+murder&amp;id=7C98490435B1E689DEEFEC6A7191DCFA4C2CF891&amp;FORM=IQFRB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images.google.co.uk/imgres?imgurl=http://assets.nydailynews.com/img/2009/10/03/alg_fiona_pilkington_daughter.jpg&amp;imgrefurl=http://www.nydailynews.com/news/world/2009/10/01/2009-10-01_police_inaction_led_to_suicide_deaths_of_harassed_mom_disabled_daughter_british_.html&amp;usg=__7xuiIdyHDTVblviD3y_HJ_yhSi4=&amp;h=378&amp;w=485&amp;sz=37&amp;hl=en&amp;start=2&amp;tbnid=u3JSrK1m1DyRhM:&amp;tbnh=101&amp;tbnw=129&amp;prev=/images?q%3Dfiona%2Bpilkington%26gbv%3D2%26hl%3Den%26safe%3Dactive" TargetMode="Externa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74636"/>
            <a:ext cx="8229600" cy="994123"/>
          </a:xfrm>
        </p:spPr>
        <p:txBody>
          <a:bodyPr/>
          <a:lstStyle/>
          <a:p>
            <a:pPr eaLnBrk="1" hangingPunct="1"/>
            <a:r>
              <a:rPr lang="en-GB" b="1" dirty="0" smtClean="0"/>
              <a:t>Workplace Hate Crime Champions</a:t>
            </a:r>
            <a:endParaRPr lang="en-GB" b="1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</p:txBody>
      </p:sp>
      <p:pic>
        <p:nvPicPr>
          <p:cNvPr id="3077" name="Picture 5" descr="safer st gre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5572125"/>
            <a:ext cx="707231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HATE fi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44824"/>
            <a:ext cx="6627068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63228" y="620688"/>
            <a:ext cx="8213228" cy="792088"/>
          </a:xfrm>
        </p:spPr>
        <p:txBody>
          <a:bodyPr/>
          <a:lstStyle/>
          <a:p>
            <a:pPr eaLnBrk="1" hangingPunct="1"/>
            <a:r>
              <a:rPr lang="en-GB" b="1" u="sng" dirty="0" smtClean="0"/>
              <a:t>Challenging</a:t>
            </a:r>
            <a:r>
              <a:rPr lang="en-GB" sz="4800" b="1" u="sng" dirty="0" smtClean="0"/>
              <a:t> Discrimination</a:t>
            </a:r>
            <a:r>
              <a:rPr lang="en-GB" sz="4800" b="1" dirty="0" smtClean="0"/>
              <a:t/>
            </a:r>
            <a:br>
              <a:rPr lang="en-GB" sz="4800" b="1" dirty="0" smtClean="0"/>
            </a:br>
            <a:endParaRPr lang="en-GB" sz="4800" b="1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58175" cy="4662835"/>
          </a:xfrm>
        </p:spPr>
        <p:txBody>
          <a:bodyPr/>
          <a:lstStyle/>
          <a:p>
            <a:pPr eaLnBrk="1" hangingPunct="1"/>
            <a:r>
              <a:rPr lang="en-GB" sz="2400" dirty="0"/>
              <a:t>N</a:t>
            </a:r>
            <a:r>
              <a:rPr lang="en-GB" sz="2400" dirty="0" smtClean="0"/>
              <a:t>ew 24/7/365 dedicated telephone number for reporting hate incidents in South Tyneside  </a:t>
            </a:r>
            <a:r>
              <a:rPr lang="en-GB" sz="2400" b="1" u="sng" dirty="0" smtClean="0"/>
              <a:t>0191 4272020</a:t>
            </a:r>
          </a:p>
          <a:p>
            <a:pPr eaLnBrk="1" hangingPunct="1"/>
            <a:r>
              <a:rPr lang="en-GB" sz="2400" dirty="0" smtClean="0"/>
              <a:t>New number introduced to replace  3</a:t>
            </a:r>
            <a:r>
              <a:rPr lang="en-GB" sz="2400" baseline="30000" dirty="0" smtClean="0"/>
              <a:t>rd</a:t>
            </a:r>
            <a:r>
              <a:rPr lang="en-GB" sz="2400" dirty="0" smtClean="0"/>
              <a:t> party ARCH system</a:t>
            </a:r>
          </a:p>
          <a:p>
            <a:pPr marL="0" indent="0" eaLnBrk="1" hangingPunct="1">
              <a:buNone/>
            </a:pPr>
            <a:r>
              <a:rPr lang="en-GB" sz="2400" dirty="0" smtClean="0"/>
              <a:t>Our </a:t>
            </a:r>
            <a:r>
              <a:rPr lang="en-GB" sz="2400" dirty="0"/>
              <a:t>k</a:t>
            </a:r>
            <a:r>
              <a:rPr lang="en-GB" sz="2400" dirty="0" smtClean="0"/>
              <a:t>ey objectives are to;</a:t>
            </a:r>
          </a:p>
          <a:p>
            <a:pPr lvl="1" eaLnBrk="1" hangingPunct="1"/>
            <a:r>
              <a:rPr lang="en-GB" sz="2400" dirty="0" smtClean="0"/>
              <a:t>Improve the reporting of hate crimes and incidents across South Tyneside</a:t>
            </a:r>
          </a:p>
          <a:p>
            <a:pPr lvl="1" eaLnBrk="1" hangingPunct="1"/>
            <a:r>
              <a:rPr lang="en-GB" sz="2400" dirty="0" smtClean="0"/>
              <a:t>Increase the support available to victims of hate crimes and incidents</a:t>
            </a:r>
          </a:p>
          <a:p>
            <a:pPr lvl="1" eaLnBrk="1" hangingPunct="1"/>
            <a:r>
              <a:rPr lang="en-GB" sz="2400" dirty="0" smtClean="0"/>
              <a:t>Improve action taken against perpetrators</a:t>
            </a:r>
          </a:p>
          <a:p>
            <a:pPr lvl="1" eaLnBrk="1" hangingPunct="1"/>
            <a:r>
              <a:rPr lang="en-GB" sz="2400" dirty="0" smtClean="0"/>
              <a:t>Develop a multi-agency response to hate incidents</a:t>
            </a:r>
          </a:p>
          <a:p>
            <a:pPr lvl="1" eaLnBrk="1" hangingPunct="1"/>
            <a:r>
              <a:rPr lang="en-GB" sz="2400" dirty="0" smtClean="0"/>
              <a:t>Deliver a person centred approach</a:t>
            </a:r>
          </a:p>
        </p:txBody>
      </p:sp>
      <p:pic>
        <p:nvPicPr>
          <p:cNvPr id="4100" name="Picture 3" descr="safer st gre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313" y="5643563"/>
            <a:ext cx="6215062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800" b="1" u="sng" dirty="0" smtClean="0"/>
              <a:t>What is Hate Crime</a:t>
            </a:r>
            <a:r>
              <a:rPr lang="en-GB" sz="4800" b="1" dirty="0" smtClean="0"/>
              <a:t>: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54551"/>
          </a:xfrm>
        </p:spPr>
        <p:txBody>
          <a:bodyPr/>
          <a:lstStyle/>
          <a:p>
            <a:pPr eaLnBrk="1" hangingPunct="1"/>
            <a:endParaRPr lang="en-GB" sz="1100" dirty="0" smtClean="0"/>
          </a:p>
          <a:p>
            <a:pPr indent="-166688" eaLnBrk="1" hangingPunct="1">
              <a:buNone/>
            </a:pPr>
            <a:r>
              <a:rPr lang="en-GB" sz="2400" dirty="0" smtClean="0"/>
              <a:t>"Any criminal offence which is perceived by the victim or any other person, to be motivated by a hostility or prejudice based on a person’s race or perceived race; religion or perceived religion; sexual orientation or perceived sexual orientation; disability or perceived disability and any crime motivated by a hostility or prejudice against a person who is transgender or perceived to be transgender.". </a:t>
            </a:r>
          </a:p>
        </p:txBody>
      </p:sp>
      <p:pic>
        <p:nvPicPr>
          <p:cNvPr id="6148" name="Picture 3" descr="safer st gre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63" y="5786438"/>
            <a:ext cx="6000750" cy="90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Victims of Hate Crime</a:t>
            </a:r>
          </a:p>
        </p:txBody>
      </p:sp>
      <p:pic>
        <p:nvPicPr>
          <p:cNvPr id="7172" name="Content Placeholder 3" descr="safer st green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536" y="6000750"/>
            <a:ext cx="8352928" cy="857250"/>
          </a:xfrm>
        </p:spPr>
      </p:pic>
      <p:pic>
        <p:nvPicPr>
          <p:cNvPr id="5" name="Picture 7" descr="Image result for anthony walker murder">
            <a:hlinkClick r:id="rId3" tooltip="Search images of anthony walker murder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72815"/>
            <a:ext cx="3138487" cy="3247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alg_fiona_pilkington_daughter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60032" y="1772816"/>
            <a:ext cx="3292475" cy="32475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xfrm>
            <a:off x="-900608" y="379395"/>
            <a:ext cx="11017224" cy="1143000"/>
          </a:xfrm>
        </p:spPr>
        <p:txBody>
          <a:bodyPr/>
          <a:lstStyle/>
          <a:p>
            <a:pPr eaLnBrk="1" hangingPunct="1"/>
            <a:r>
              <a:rPr lang="en-GB" sz="2800" b="1" u="sng" dirty="0"/>
              <a:t>6 simple golden </a:t>
            </a:r>
            <a:r>
              <a:rPr lang="en-GB" sz="2800" b="1" u="sng" dirty="0" smtClean="0"/>
              <a:t>rules </a:t>
            </a:r>
            <a:r>
              <a:rPr lang="en-GB" sz="2800" b="1" u="sng" smtClean="0"/>
              <a:t>for vulnerable </a:t>
            </a:r>
            <a:r>
              <a:rPr lang="en-GB" sz="2800" b="1" u="sng" dirty="0" smtClean="0"/>
              <a:t>victims  </a:t>
            </a:r>
          </a:p>
        </p:txBody>
      </p:sp>
      <p:pic>
        <p:nvPicPr>
          <p:cNvPr id="14340" name="Content Placeholder 3" descr="safer st green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1520" y="5715000"/>
            <a:ext cx="8640960" cy="908050"/>
          </a:xfrm>
        </p:spPr>
      </p:pic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1000125" y="1500188"/>
            <a:ext cx="7286625" cy="3545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80000"/>
              </a:lnSpc>
              <a:buFont typeface="+mj-lt"/>
              <a:buAutoNum type="arabicPeriod"/>
            </a:pPr>
            <a:r>
              <a:rPr lang="en-GB" sz="2000" dirty="0" smtClean="0">
                <a:latin typeface="+mn-lt"/>
              </a:rPr>
              <a:t>Being </a:t>
            </a:r>
            <a:r>
              <a:rPr lang="en-GB" sz="2000" dirty="0">
                <a:latin typeface="+mn-lt"/>
              </a:rPr>
              <a:t>believed and taken seriously - this does not mean you are taking </a:t>
            </a:r>
            <a:r>
              <a:rPr lang="en-GB" sz="2000" dirty="0" smtClean="0">
                <a:latin typeface="+mn-lt"/>
              </a:rPr>
              <a:t>sides</a:t>
            </a:r>
            <a:endParaRPr lang="en-GB" sz="2000" dirty="0">
              <a:latin typeface="+mn-lt"/>
            </a:endParaRPr>
          </a:p>
          <a:p>
            <a:pPr marL="342900" indent="-342900">
              <a:lnSpc>
                <a:spcPct val="80000"/>
              </a:lnSpc>
              <a:buFont typeface="+mj-lt"/>
              <a:buAutoNum type="arabicPeriod"/>
            </a:pPr>
            <a:endParaRPr lang="en-GB" sz="2000" dirty="0">
              <a:latin typeface="+mn-lt"/>
            </a:endParaRPr>
          </a:p>
          <a:p>
            <a:pPr marL="342900" indent="-342900">
              <a:lnSpc>
                <a:spcPct val="80000"/>
              </a:lnSpc>
              <a:buFont typeface="+mj-lt"/>
              <a:buAutoNum type="arabicPeriod"/>
            </a:pPr>
            <a:r>
              <a:rPr lang="en-GB" sz="2000" dirty="0">
                <a:latin typeface="+mn-lt"/>
              </a:rPr>
              <a:t>Listened </a:t>
            </a:r>
            <a:r>
              <a:rPr lang="en-GB" sz="2000" dirty="0" smtClean="0">
                <a:latin typeface="+mn-lt"/>
              </a:rPr>
              <a:t>to </a:t>
            </a:r>
            <a:endParaRPr lang="en-GB" sz="2000" dirty="0">
              <a:latin typeface="+mn-lt"/>
            </a:endParaRPr>
          </a:p>
          <a:p>
            <a:pPr marL="342900" indent="-342900">
              <a:lnSpc>
                <a:spcPct val="80000"/>
              </a:lnSpc>
              <a:buFont typeface="+mj-lt"/>
              <a:buAutoNum type="arabicPeriod"/>
            </a:pPr>
            <a:endParaRPr lang="en-GB" sz="2000" dirty="0">
              <a:latin typeface="+mn-lt"/>
            </a:endParaRPr>
          </a:p>
          <a:p>
            <a:pPr marL="342900" indent="-342900">
              <a:lnSpc>
                <a:spcPct val="80000"/>
              </a:lnSpc>
              <a:buFont typeface="+mj-lt"/>
              <a:buAutoNum type="arabicPeriod"/>
            </a:pPr>
            <a:r>
              <a:rPr lang="en-GB" sz="2000" dirty="0" smtClean="0">
                <a:latin typeface="+mn-lt"/>
              </a:rPr>
              <a:t>Encourage victims to </a:t>
            </a:r>
            <a:r>
              <a:rPr lang="en-GB" sz="2000" dirty="0">
                <a:latin typeface="+mn-lt"/>
              </a:rPr>
              <a:t>report the incidents </a:t>
            </a:r>
            <a:r>
              <a:rPr lang="en-GB" sz="2000" dirty="0" smtClean="0">
                <a:latin typeface="+mn-lt"/>
              </a:rPr>
              <a:t>to </a:t>
            </a:r>
            <a:r>
              <a:rPr lang="en-GB" sz="2000" dirty="0">
                <a:latin typeface="+mn-lt"/>
              </a:rPr>
              <a:t>the </a:t>
            </a:r>
            <a:r>
              <a:rPr lang="en-GB" sz="2000" dirty="0" smtClean="0">
                <a:latin typeface="+mn-lt"/>
              </a:rPr>
              <a:t>Police or Council</a:t>
            </a:r>
            <a:endParaRPr lang="en-GB" sz="2000" dirty="0">
              <a:latin typeface="+mn-lt"/>
            </a:endParaRPr>
          </a:p>
          <a:p>
            <a:pPr marL="342900" indent="-342900">
              <a:lnSpc>
                <a:spcPct val="80000"/>
              </a:lnSpc>
              <a:buFont typeface="+mj-lt"/>
              <a:buAutoNum type="arabicPeriod"/>
            </a:pPr>
            <a:endParaRPr lang="en-GB" sz="2000" dirty="0" smtClean="0">
              <a:latin typeface="+mn-lt"/>
            </a:endParaRPr>
          </a:p>
          <a:p>
            <a:pPr marL="342900" indent="-342900">
              <a:lnSpc>
                <a:spcPct val="80000"/>
              </a:lnSpc>
              <a:buFont typeface="+mj-lt"/>
              <a:buAutoNum type="arabicPeriod"/>
            </a:pPr>
            <a:r>
              <a:rPr lang="en-GB" sz="2000" dirty="0" smtClean="0">
                <a:latin typeface="+mn-lt"/>
              </a:rPr>
              <a:t>Informed </a:t>
            </a:r>
            <a:r>
              <a:rPr lang="en-GB" sz="2000" dirty="0">
                <a:latin typeface="+mn-lt"/>
              </a:rPr>
              <a:t>of the agencies that can offer support to victims and </a:t>
            </a:r>
            <a:r>
              <a:rPr lang="en-GB" sz="2000" dirty="0" smtClean="0">
                <a:latin typeface="+mn-lt"/>
              </a:rPr>
              <a:t>encourage referrals </a:t>
            </a:r>
            <a:r>
              <a:rPr lang="en-GB" sz="2000" dirty="0">
                <a:latin typeface="+mn-lt"/>
              </a:rPr>
              <a:t>to these agencies</a:t>
            </a:r>
          </a:p>
          <a:p>
            <a:pPr marL="342900" indent="-342900">
              <a:lnSpc>
                <a:spcPct val="80000"/>
              </a:lnSpc>
              <a:buFont typeface="+mj-lt"/>
              <a:buAutoNum type="arabicPeriod"/>
            </a:pPr>
            <a:endParaRPr lang="en-GB" sz="2000" dirty="0">
              <a:latin typeface="+mn-lt"/>
            </a:endParaRPr>
          </a:p>
          <a:p>
            <a:pPr marL="342900" indent="-342900">
              <a:lnSpc>
                <a:spcPct val="80000"/>
              </a:lnSpc>
              <a:buFont typeface="+mj-lt"/>
              <a:buAutoNum type="arabicPeriod"/>
            </a:pPr>
            <a:r>
              <a:rPr lang="en-GB" sz="2000" dirty="0">
                <a:latin typeface="+mn-lt"/>
              </a:rPr>
              <a:t>Making sure that </a:t>
            </a:r>
            <a:r>
              <a:rPr lang="en-GB" sz="2000" dirty="0" smtClean="0">
                <a:latin typeface="+mn-lt"/>
              </a:rPr>
              <a:t>victims take </a:t>
            </a:r>
            <a:r>
              <a:rPr lang="en-GB" sz="2000" dirty="0">
                <a:latin typeface="+mn-lt"/>
              </a:rPr>
              <a:t>control of their information</a:t>
            </a:r>
          </a:p>
          <a:p>
            <a:pPr marL="342900" indent="-342900">
              <a:lnSpc>
                <a:spcPct val="80000"/>
              </a:lnSpc>
              <a:buFont typeface="+mj-lt"/>
              <a:buAutoNum type="arabicPeriod"/>
            </a:pPr>
            <a:endParaRPr lang="en-GB" sz="2000" dirty="0">
              <a:latin typeface="+mn-lt"/>
            </a:endParaRPr>
          </a:p>
          <a:p>
            <a:pPr marL="342900" indent="-342900">
              <a:lnSpc>
                <a:spcPct val="80000"/>
              </a:lnSpc>
              <a:buFont typeface="+mj-lt"/>
              <a:buAutoNum type="arabicPeriod"/>
            </a:pPr>
            <a:r>
              <a:rPr lang="en-GB" sz="2000" dirty="0">
                <a:latin typeface="+mn-lt"/>
              </a:rPr>
              <a:t>Ensuring the </a:t>
            </a:r>
            <a:r>
              <a:rPr lang="en-GB" sz="2000" dirty="0" smtClean="0">
                <a:latin typeface="+mn-lt"/>
              </a:rPr>
              <a:t>individual or family are </a:t>
            </a:r>
            <a:r>
              <a:rPr lang="en-GB" sz="2000" dirty="0">
                <a:latin typeface="+mn-lt"/>
              </a:rPr>
              <a:t>kept up to date with any actions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pPr eaLnBrk="1" hangingPunct="1"/>
            <a:r>
              <a:rPr lang="en-GB" sz="4000" b="1" dirty="0" smtClean="0"/>
              <a:t>      </a:t>
            </a:r>
            <a:r>
              <a:rPr lang="en-GB" sz="4000" b="1" u="sng" dirty="0" smtClean="0"/>
              <a:t>Who can report a Hate Crime?</a:t>
            </a:r>
          </a:p>
        </p:txBody>
      </p:sp>
      <p:pic>
        <p:nvPicPr>
          <p:cNvPr id="15363" name="Content Placeholder 3" descr="safer st green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8688" y="5929313"/>
            <a:ext cx="7429500" cy="928687"/>
          </a:xfrm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28625" y="1785938"/>
            <a:ext cx="8143875" cy="367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nyone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can report hate crimes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and incidents including: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2" indent="-471488">
              <a:lnSpc>
                <a:spcPct val="90000"/>
              </a:lnSpc>
              <a:spcBef>
                <a:spcPts val="200"/>
              </a:spcBef>
              <a:buFont typeface="Arial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The victim themselves</a:t>
            </a:r>
          </a:p>
          <a:p>
            <a:pPr lvl="2" indent="-471488">
              <a:lnSpc>
                <a:spcPct val="90000"/>
              </a:lnSpc>
              <a:spcBef>
                <a:spcPts val="200"/>
              </a:spcBef>
              <a:buFont typeface="Arial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Residents </a:t>
            </a:r>
          </a:p>
          <a:p>
            <a:pPr lvl="2" indent="-471488">
              <a:lnSpc>
                <a:spcPct val="90000"/>
              </a:lnSpc>
              <a:spcBef>
                <a:spcPts val="200"/>
              </a:spcBef>
              <a:buFont typeface="Arial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Carers of vulnerable people</a:t>
            </a:r>
          </a:p>
          <a:p>
            <a:pPr lvl="2" indent="-471488">
              <a:lnSpc>
                <a:spcPct val="90000"/>
              </a:lnSpc>
              <a:spcBef>
                <a:spcPts val="200"/>
              </a:spcBef>
              <a:buFont typeface="Arial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Community groups</a:t>
            </a:r>
          </a:p>
          <a:p>
            <a:pPr lvl="2" indent="-471488">
              <a:lnSpc>
                <a:spcPct val="90000"/>
              </a:lnSpc>
              <a:spcBef>
                <a:spcPts val="200"/>
              </a:spcBef>
              <a:buFont typeface="Arial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Witnesses to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incidents</a:t>
            </a:r>
          </a:p>
          <a:p>
            <a:pPr lvl="2">
              <a:lnSpc>
                <a:spcPct val="90000"/>
              </a:lnSpc>
              <a:spcBef>
                <a:spcPts val="200"/>
              </a:spcBef>
              <a:buFont typeface="Arial" charset="0"/>
              <a:buChar char="•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*3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rd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party reporting = anyone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can report an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incident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behalf of someone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else.</a:t>
            </a: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3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3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3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2016224"/>
          </a:xfrm>
        </p:spPr>
        <p:txBody>
          <a:bodyPr/>
          <a:lstStyle/>
          <a:p>
            <a:pPr eaLnBrk="1" hangingPunct="1"/>
            <a:r>
              <a:rPr lang="en-GB" sz="4000" b="1" u="sng" dirty="0" smtClean="0"/>
              <a:t>How can staff and residents report hate incidents/crimes?</a:t>
            </a:r>
            <a:br>
              <a:rPr lang="en-GB" sz="4000" b="1" u="sng" dirty="0" smtClean="0"/>
            </a:br>
            <a:r>
              <a:rPr lang="en-GB" sz="4000" b="1" u="sng" dirty="0" smtClean="0"/>
              <a:t/>
            </a:r>
            <a:br>
              <a:rPr lang="en-GB" sz="4000" b="1" u="sng" dirty="0" smtClean="0"/>
            </a:br>
            <a:r>
              <a:rPr lang="en-GB" sz="4000" b="1" u="sng" dirty="0" smtClean="0"/>
              <a:t> 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186738" cy="4015904"/>
          </a:xfrm>
        </p:spPr>
        <p:txBody>
          <a:bodyPr/>
          <a:lstStyle/>
          <a:p>
            <a:pPr eaLnBrk="1" hangingPunct="1"/>
            <a:r>
              <a:rPr lang="en-GB" sz="2400" b="1" dirty="0" smtClean="0"/>
              <a:t>South Tyneside Homes, Community Safety and Tenancy Enforcement Team 0191 424 7999 </a:t>
            </a:r>
          </a:p>
          <a:p>
            <a:pPr eaLnBrk="1" hangingPunct="1"/>
            <a:r>
              <a:rPr lang="en-GB" sz="2400" b="1" dirty="0" smtClean="0"/>
              <a:t>ASB@SouthTyneside.gov.uk</a:t>
            </a:r>
            <a:endParaRPr lang="en-GB" sz="2400" b="1" dirty="0"/>
          </a:p>
          <a:p>
            <a:pPr eaLnBrk="1" hangingPunct="1"/>
            <a:r>
              <a:rPr lang="en-GB" sz="2400" b="1" dirty="0" smtClean="0"/>
              <a:t>South </a:t>
            </a:r>
            <a:r>
              <a:rPr lang="en-GB" sz="2400" b="1" dirty="0"/>
              <a:t>Tyneside </a:t>
            </a:r>
            <a:r>
              <a:rPr lang="en-GB" sz="2400" b="1" dirty="0" smtClean="0"/>
              <a:t>Council </a:t>
            </a:r>
            <a:r>
              <a:rPr lang="en-GB" sz="2400" dirty="0" smtClean="0"/>
              <a:t>dedicated 24/7/365 telephone number which allows someone to report a hate incident or hate crime in person </a:t>
            </a:r>
            <a:r>
              <a:rPr lang="en-GB" sz="2400" b="1" dirty="0" smtClean="0"/>
              <a:t>0191 </a:t>
            </a:r>
            <a:r>
              <a:rPr lang="en-GB" sz="2400" b="1" dirty="0"/>
              <a:t>4272020 </a:t>
            </a:r>
            <a:endParaRPr lang="en-GB" sz="2400" dirty="0" smtClean="0"/>
          </a:p>
          <a:p>
            <a:pPr eaLnBrk="1" hangingPunct="1"/>
            <a:r>
              <a:rPr lang="en-GB" sz="2400" b="1" dirty="0" smtClean="0"/>
              <a:t>Northumbria Police non-emergency: 101</a:t>
            </a:r>
            <a:endParaRPr lang="en-GB" sz="2400" dirty="0" smtClean="0"/>
          </a:p>
          <a:p>
            <a:pPr eaLnBrk="1" hangingPunct="1"/>
            <a:r>
              <a:rPr lang="en-GB" sz="2400" b="1" dirty="0" smtClean="0"/>
              <a:t>In case of emergency dial 999</a:t>
            </a:r>
            <a:r>
              <a:rPr lang="en-GB" sz="2400" dirty="0" smtClean="0"/>
              <a:t> (if the victim cannot call emergency services themselves make that call on their behalf)</a:t>
            </a:r>
          </a:p>
          <a:p>
            <a:pPr eaLnBrk="1" hangingPunct="1"/>
            <a:endParaRPr lang="en-GB" sz="2000" dirty="0" smtClean="0"/>
          </a:p>
        </p:txBody>
      </p:sp>
      <p:pic>
        <p:nvPicPr>
          <p:cNvPr id="18436" name="Content Placeholder 3" descr="safer st green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5929313"/>
            <a:ext cx="742950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</TotalTime>
  <Words>343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Workplace Hate Crime Champions</vt:lpstr>
      <vt:lpstr>Challenging Discrimination </vt:lpstr>
      <vt:lpstr>What is Hate Crime: </vt:lpstr>
      <vt:lpstr>Victims of Hate Crime</vt:lpstr>
      <vt:lpstr>6 simple golden rules for vulnerable victims  </vt:lpstr>
      <vt:lpstr>      Who can report a Hate Crime?</vt:lpstr>
      <vt:lpstr>How can staff and residents report hate incidents/crimes?   </vt:lpstr>
    </vt:vector>
  </TitlesOfParts>
  <Company>South Tyneside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Patricia Thompson</dc:creator>
  <cp:lastModifiedBy>Graeme Littlewood</cp:lastModifiedBy>
  <cp:revision>107</cp:revision>
  <cp:lastPrinted>2015-12-18T09:56:04Z</cp:lastPrinted>
  <dcterms:created xsi:type="dcterms:W3CDTF">2012-02-01T17:14:34Z</dcterms:created>
  <dcterms:modified xsi:type="dcterms:W3CDTF">2019-10-04T14:13:38Z</dcterms:modified>
</cp:coreProperties>
</file>