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85" r:id="rId4"/>
    <p:sldId id="281" r:id="rId5"/>
    <p:sldId id="286" r:id="rId6"/>
    <p:sldId id="284" r:id="rId7"/>
    <p:sldId id="298" r:id="rId8"/>
    <p:sldId id="290" r:id="rId9"/>
    <p:sldId id="306" r:id="rId10"/>
    <p:sldId id="288" r:id="rId11"/>
    <p:sldId id="303" r:id="rId12"/>
    <p:sldId id="280" r:id="rId13"/>
    <p:sldId id="294" r:id="rId14"/>
    <p:sldId id="282" r:id="rId15"/>
    <p:sldId id="291" r:id="rId16"/>
    <p:sldId id="299" r:id="rId17"/>
    <p:sldId id="301" r:id="rId18"/>
    <p:sldId id="296" r:id="rId19"/>
    <p:sldId id="297" r:id="rId20"/>
    <p:sldId id="275" r:id="rId21"/>
    <p:sldId id="300" r:id="rId22"/>
    <p:sldId id="283" r:id="rId23"/>
    <p:sldId id="304" r:id="rId24"/>
    <p:sldId id="30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sorterViewPr>
    <p:cViewPr>
      <p:scale>
        <a:sx n="100" d="100"/>
        <a:sy n="100" d="100"/>
      </p:scale>
      <p:origin x="0" y="3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13731-1DD9-48D1-B4E5-398D613F273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56C4D3F3-1072-4D3D-A592-CF97B621097D}">
      <dgm:prSet phldrT="[Text]"/>
      <dgm:spPr>
        <a:xfrm>
          <a:off x="3143555" y="2809636"/>
          <a:ext cx="1715476" cy="171547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County Lines</a:t>
          </a:r>
          <a:endParaRPr lang="en-GB" dirty="0">
            <a:solidFill>
              <a:sysClr val="window" lastClr="FFFFFF"/>
            </a:solidFill>
            <a:latin typeface="Calibri"/>
            <a:ea typeface="+mn-ea"/>
            <a:cs typeface="+mn-cs"/>
          </a:endParaRPr>
        </a:p>
      </dgm:t>
    </dgm:pt>
    <dgm:pt modelId="{3E09CDA6-1166-40FF-B449-843459DCE8E9}" type="parTrans" cxnId="{1293AD8C-1CA7-41D0-A916-A500AB5CF3E3}">
      <dgm:prSet/>
      <dgm:spPr/>
      <dgm:t>
        <a:bodyPr/>
        <a:lstStyle/>
        <a:p>
          <a:endParaRPr lang="en-GB"/>
        </a:p>
      </dgm:t>
    </dgm:pt>
    <dgm:pt modelId="{6CC60F6A-E52F-44D4-91B9-C39ECA0C7602}" type="sibTrans" cxnId="{1293AD8C-1CA7-41D0-A916-A500AB5CF3E3}">
      <dgm:prSet/>
      <dgm:spPr/>
      <dgm:t>
        <a:bodyPr/>
        <a:lstStyle/>
        <a:p>
          <a:endParaRPr lang="en-GB"/>
        </a:p>
      </dgm:t>
    </dgm:pt>
    <dgm:pt modelId="{AFC69A20-0176-4AE3-AE88-84054EB78CDF}">
      <dgm:prSet phldrT="[Text]"/>
      <dgm:spPr>
        <a:xfrm>
          <a:off x="132745" y="3187041"/>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Violence</a:t>
          </a:r>
          <a:endParaRPr lang="en-GB" dirty="0">
            <a:solidFill>
              <a:sysClr val="window" lastClr="FFFFFF"/>
            </a:solidFill>
            <a:latin typeface="Calibri"/>
            <a:ea typeface="+mn-ea"/>
            <a:cs typeface="+mn-cs"/>
          </a:endParaRPr>
        </a:p>
      </dgm:t>
    </dgm:pt>
    <dgm:pt modelId="{8034C4DF-9699-48F7-BBE7-21BA316BC9C7}" type="parTrans" cxnId="{25137171-EB8D-4D73-A14B-C45869619F95}">
      <dgm:prSet/>
      <dgm:spPr>
        <a:xfrm rot="10800000">
          <a:off x="733162" y="3422919"/>
          <a:ext cx="2277821" cy="488910"/>
        </a:xfrm>
        <a:solidFill>
          <a:srgbClr val="5B9BD5">
            <a:tint val="60000"/>
            <a:hueOff val="0"/>
            <a:satOff val="0"/>
            <a:lumOff val="0"/>
            <a:alphaOff val="0"/>
          </a:srgbClr>
        </a:solidFill>
        <a:ln>
          <a:noFill/>
        </a:ln>
        <a:effectLst/>
      </dgm:spPr>
      <dgm:t>
        <a:bodyPr/>
        <a:lstStyle/>
        <a:p>
          <a:endParaRPr lang="en-GB"/>
        </a:p>
      </dgm:t>
    </dgm:pt>
    <dgm:pt modelId="{FD63AA71-9E5E-451F-BB2C-0466747E3A63}" type="sibTrans" cxnId="{25137171-EB8D-4D73-A14B-C45869619F95}">
      <dgm:prSet/>
      <dgm:spPr/>
      <dgm:t>
        <a:bodyPr/>
        <a:lstStyle/>
        <a:p>
          <a:endParaRPr lang="en-GB"/>
        </a:p>
      </dgm:t>
    </dgm:pt>
    <dgm:pt modelId="{166DD8FE-3204-4BDB-8DE2-2E8417C028C2}">
      <dgm:prSet phldrT="[Text]"/>
      <dgm:spPr>
        <a:xfrm>
          <a:off x="456392" y="1769052"/>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Drugs</a:t>
          </a:r>
          <a:endParaRPr lang="en-GB" dirty="0">
            <a:solidFill>
              <a:sysClr val="window" lastClr="FFFFFF"/>
            </a:solidFill>
            <a:latin typeface="Calibri"/>
            <a:ea typeface="+mn-ea"/>
            <a:cs typeface="+mn-cs"/>
          </a:endParaRPr>
        </a:p>
      </dgm:t>
    </dgm:pt>
    <dgm:pt modelId="{8173D743-1C01-4064-AFF0-A61414F990B6}" type="parTrans" cxnId="{3174C05A-F6CA-4369-B318-7F9BC83D0100}">
      <dgm:prSet/>
      <dgm:spPr>
        <a:xfrm rot="12342857">
          <a:off x="944021" y="2499085"/>
          <a:ext cx="2277821" cy="488910"/>
        </a:xfrm>
        <a:solidFill>
          <a:srgbClr val="5B9BD5">
            <a:tint val="60000"/>
            <a:hueOff val="0"/>
            <a:satOff val="0"/>
            <a:lumOff val="0"/>
            <a:alphaOff val="0"/>
          </a:srgbClr>
        </a:solidFill>
        <a:ln>
          <a:noFill/>
        </a:ln>
        <a:effectLst/>
      </dgm:spPr>
      <dgm:t>
        <a:bodyPr/>
        <a:lstStyle/>
        <a:p>
          <a:endParaRPr lang="en-GB"/>
        </a:p>
      </dgm:t>
    </dgm:pt>
    <dgm:pt modelId="{EF75E85A-0347-4300-8ADD-A3487354F278}" type="sibTrans" cxnId="{3174C05A-F6CA-4369-B318-7F9BC83D0100}">
      <dgm:prSet/>
      <dgm:spPr/>
      <dgm:t>
        <a:bodyPr/>
        <a:lstStyle/>
        <a:p>
          <a:endParaRPr lang="en-GB"/>
        </a:p>
      </dgm:t>
    </dgm:pt>
    <dgm:pt modelId="{B75296C7-D8DC-4461-AB92-D7A6A8019475}">
      <dgm:prSet phldrT="[Text]"/>
      <dgm:spPr>
        <a:xfrm>
          <a:off x="1363230" y="631913"/>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CSAE</a:t>
          </a:r>
          <a:endParaRPr lang="en-GB" dirty="0">
            <a:solidFill>
              <a:sysClr val="window" lastClr="FFFFFF"/>
            </a:solidFill>
            <a:latin typeface="Calibri"/>
            <a:ea typeface="+mn-ea"/>
            <a:cs typeface="+mn-cs"/>
          </a:endParaRPr>
        </a:p>
      </dgm:t>
    </dgm:pt>
    <dgm:pt modelId="{A99B34D7-812D-4218-B2D1-F9B83A3307C9}" type="parTrans" cxnId="{3F5F142F-85B2-4717-8D4C-B3CDF9D630EC}">
      <dgm:prSet/>
      <dgm:spPr>
        <a:xfrm rot="13885714">
          <a:off x="1534835" y="1758228"/>
          <a:ext cx="2277821" cy="488910"/>
        </a:xfrm>
        <a:solidFill>
          <a:srgbClr val="5B9BD5">
            <a:tint val="60000"/>
            <a:hueOff val="0"/>
            <a:satOff val="0"/>
            <a:lumOff val="0"/>
            <a:alphaOff val="0"/>
          </a:srgbClr>
        </a:solidFill>
        <a:ln>
          <a:noFill/>
        </a:ln>
        <a:effectLst/>
      </dgm:spPr>
      <dgm:t>
        <a:bodyPr/>
        <a:lstStyle/>
        <a:p>
          <a:endParaRPr lang="en-GB"/>
        </a:p>
      </dgm:t>
    </dgm:pt>
    <dgm:pt modelId="{E83FD8B2-9506-4F2C-9B20-1F8C11F8BEA1}" type="sibTrans" cxnId="{3F5F142F-85B2-4717-8D4C-B3CDF9D630EC}">
      <dgm:prSet/>
      <dgm:spPr/>
      <dgm:t>
        <a:bodyPr/>
        <a:lstStyle/>
        <a:p>
          <a:endParaRPr lang="en-GB"/>
        </a:p>
      </dgm:t>
    </dgm:pt>
    <dgm:pt modelId="{1E17E484-19CC-4BE4-9377-1B517C1AC9EB}">
      <dgm:prSet phldrT="[Text]"/>
      <dgm:spPr>
        <a:xfrm>
          <a:off x="2673649" y="849"/>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Economic crime</a:t>
          </a:r>
          <a:endParaRPr lang="en-GB" dirty="0">
            <a:solidFill>
              <a:sysClr val="window" lastClr="FFFFFF"/>
            </a:solidFill>
            <a:latin typeface="Calibri"/>
            <a:ea typeface="+mn-ea"/>
            <a:cs typeface="+mn-cs"/>
          </a:endParaRPr>
        </a:p>
      </dgm:t>
    </dgm:pt>
    <dgm:pt modelId="{4B8FD1AA-A0F6-487B-85B1-CF6CCB284661}" type="parTrans" cxnId="{A15FEDE0-FD0E-4C75-8D82-4CAC9834DFCE}">
      <dgm:prSet/>
      <dgm:spPr>
        <a:xfrm rot="15428571">
          <a:off x="2388587" y="1347083"/>
          <a:ext cx="2277821" cy="488910"/>
        </a:xfrm>
        <a:solidFill>
          <a:srgbClr val="5B9BD5">
            <a:tint val="60000"/>
            <a:hueOff val="0"/>
            <a:satOff val="0"/>
            <a:lumOff val="0"/>
            <a:alphaOff val="0"/>
          </a:srgbClr>
        </a:solidFill>
        <a:ln>
          <a:noFill/>
        </a:ln>
        <a:effectLst/>
      </dgm:spPr>
      <dgm:t>
        <a:bodyPr/>
        <a:lstStyle/>
        <a:p>
          <a:endParaRPr lang="en-GB"/>
        </a:p>
      </dgm:t>
    </dgm:pt>
    <dgm:pt modelId="{C2A8D9FB-8DE4-4CED-BD05-F146D2813269}" type="sibTrans" cxnId="{A15FEDE0-FD0E-4C75-8D82-4CAC9834DFCE}">
      <dgm:prSet/>
      <dgm:spPr/>
      <dgm:t>
        <a:bodyPr/>
        <a:lstStyle/>
        <a:p>
          <a:endParaRPr lang="en-GB"/>
        </a:p>
      </dgm:t>
    </dgm:pt>
    <dgm:pt modelId="{D2B66B01-1A29-4C60-B953-4C58DE01F8BD}">
      <dgm:prSet phldrT="[Text]"/>
      <dgm:spPr>
        <a:xfrm>
          <a:off x="4128104" y="849"/>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Slavery and trafficking</a:t>
          </a:r>
          <a:endParaRPr lang="en-GB" dirty="0">
            <a:solidFill>
              <a:sysClr val="window" lastClr="FFFFFF"/>
            </a:solidFill>
            <a:latin typeface="Calibri"/>
            <a:ea typeface="+mn-ea"/>
            <a:cs typeface="+mn-cs"/>
          </a:endParaRPr>
        </a:p>
      </dgm:t>
    </dgm:pt>
    <dgm:pt modelId="{E115D4FF-A29B-4DE3-A7F0-E473C66BDA0C}" type="parTrans" cxnId="{6EC8D548-0219-4BC5-ABE8-11484FB79045}">
      <dgm:prSet/>
      <dgm:spPr>
        <a:xfrm rot="16971429">
          <a:off x="3336179" y="1347083"/>
          <a:ext cx="2277821" cy="488910"/>
        </a:xfrm>
        <a:solidFill>
          <a:srgbClr val="5B9BD5">
            <a:tint val="60000"/>
            <a:hueOff val="0"/>
            <a:satOff val="0"/>
            <a:lumOff val="0"/>
            <a:alphaOff val="0"/>
          </a:srgbClr>
        </a:solidFill>
        <a:ln>
          <a:noFill/>
        </a:ln>
        <a:effectLst/>
      </dgm:spPr>
      <dgm:t>
        <a:bodyPr/>
        <a:lstStyle/>
        <a:p>
          <a:endParaRPr lang="en-GB"/>
        </a:p>
      </dgm:t>
    </dgm:pt>
    <dgm:pt modelId="{18059221-6C06-4536-B318-FB6729566F7F}" type="sibTrans" cxnId="{6EC8D548-0219-4BC5-ABE8-11484FB79045}">
      <dgm:prSet/>
      <dgm:spPr/>
      <dgm:t>
        <a:bodyPr/>
        <a:lstStyle/>
        <a:p>
          <a:endParaRPr lang="en-GB"/>
        </a:p>
      </dgm:t>
    </dgm:pt>
    <dgm:pt modelId="{AA98EC82-6D4D-454C-8DF2-E894B1C9CE71}">
      <dgm:prSet phldrT="[Text]"/>
      <dgm:spPr>
        <a:xfrm>
          <a:off x="5438523" y="631913"/>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Firearms</a:t>
          </a:r>
          <a:endParaRPr lang="en-GB" dirty="0">
            <a:solidFill>
              <a:sysClr val="window" lastClr="FFFFFF"/>
            </a:solidFill>
            <a:latin typeface="Calibri"/>
            <a:ea typeface="+mn-ea"/>
            <a:cs typeface="+mn-cs"/>
          </a:endParaRPr>
        </a:p>
      </dgm:t>
    </dgm:pt>
    <dgm:pt modelId="{2A69E053-BF2D-4250-B097-AE2FD5A51896}" type="parTrans" cxnId="{46454F60-0401-40C2-BEDB-AAEA6124FAAA}">
      <dgm:prSet/>
      <dgm:spPr>
        <a:xfrm rot="18514286">
          <a:off x="4189930" y="1758228"/>
          <a:ext cx="2277821" cy="488910"/>
        </a:xfrm>
        <a:solidFill>
          <a:srgbClr val="5B9BD5">
            <a:tint val="60000"/>
            <a:hueOff val="0"/>
            <a:satOff val="0"/>
            <a:lumOff val="0"/>
            <a:alphaOff val="0"/>
          </a:srgbClr>
        </a:solidFill>
        <a:ln>
          <a:noFill/>
        </a:ln>
        <a:effectLst/>
      </dgm:spPr>
      <dgm:t>
        <a:bodyPr/>
        <a:lstStyle/>
        <a:p>
          <a:endParaRPr lang="en-GB"/>
        </a:p>
      </dgm:t>
    </dgm:pt>
    <dgm:pt modelId="{016983D0-1FFC-4304-AAA0-D19062768B88}" type="sibTrans" cxnId="{46454F60-0401-40C2-BEDB-AAEA6124FAAA}">
      <dgm:prSet/>
      <dgm:spPr/>
      <dgm:t>
        <a:bodyPr/>
        <a:lstStyle/>
        <a:p>
          <a:endParaRPr lang="en-GB"/>
        </a:p>
      </dgm:t>
    </dgm:pt>
    <dgm:pt modelId="{DF8ACBA3-BFDC-481B-979A-8954C2C8E4C5}">
      <dgm:prSet phldrT="[Text]"/>
      <dgm:spPr>
        <a:xfrm>
          <a:off x="6345361" y="1769052"/>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Criminal exploitation</a:t>
          </a:r>
          <a:endParaRPr lang="en-GB" dirty="0">
            <a:solidFill>
              <a:sysClr val="window" lastClr="FFFFFF"/>
            </a:solidFill>
            <a:latin typeface="Calibri"/>
            <a:ea typeface="+mn-ea"/>
            <a:cs typeface="+mn-cs"/>
          </a:endParaRPr>
        </a:p>
      </dgm:t>
    </dgm:pt>
    <dgm:pt modelId="{E2E9FE64-D885-45B6-AEDA-BFEA3506EEBB}" type="parTrans" cxnId="{3E6FB36C-6FB2-436F-A7C8-9C09B3EE430C}">
      <dgm:prSet/>
      <dgm:spPr>
        <a:xfrm rot="20057143">
          <a:off x="4780744" y="2499085"/>
          <a:ext cx="2277821" cy="488910"/>
        </a:xfrm>
        <a:solidFill>
          <a:srgbClr val="5B9BD5">
            <a:tint val="60000"/>
            <a:hueOff val="0"/>
            <a:satOff val="0"/>
            <a:lumOff val="0"/>
            <a:alphaOff val="0"/>
          </a:srgbClr>
        </a:solidFill>
        <a:ln>
          <a:noFill/>
        </a:ln>
        <a:effectLst/>
      </dgm:spPr>
      <dgm:t>
        <a:bodyPr/>
        <a:lstStyle/>
        <a:p>
          <a:endParaRPr lang="en-GB"/>
        </a:p>
      </dgm:t>
    </dgm:pt>
    <dgm:pt modelId="{D3F7C898-D2DE-445A-B585-ABC5A6EE35F7}" type="sibTrans" cxnId="{3E6FB36C-6FB2-436F-A7C8-9C09B3EE430C}">
      <dgm:prSet/>
      <dgm:spPr/>
      <dgm:t>
        <a:bodyPr/>
        <a:lstStyle/>
        <a:p>
          <a:endParaRPr lang="en-GB"/>
        </a:p>
      </dgm:t>
    </dgm:pt>
    <dgm:pt modelId="{3966DCA2-D1CC-4CD1-A41E-41C6FF089F8E}">
      <dgm:prSet phldrT="[Text]"/>
      <dgm:spPr>
        <a:xfrm>
          <a:off x="6669008" y="3187041"/>
          <a:ext cx="1200833" cy="960666"/>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a:ea typeface="+mn-ea"/>
              <a:cs typeface="+mn-cs"/>
            </a:rPr>
            <a:t>Organised crime /Gangs</a:t>
          </a:r>
          <a:endParaRPr lang="en-GB" dirty="0">
            <a:solidFill>
              <a:sysClr val="window" lastClr="FFFFFF"/>
            </a:solidFill>
            <a:latin typeface="Calibri"/>
            <a:ea typeface="+mn-ea"/>
            <a:cs typeface="+mn-cs"/>
          </a:endParaRPr>
        </a:p>
      </dgm:t>
    </dgm:pt>
    <dgm:pt modelId="{BAFD521A-B852-49D5-BCF0-8F855060EE1A}" type="parTrans" cxnId="{2979F9CB-5F41-4F3F-9326-0E95B9E7CC91}">
      <dgm:prSet/>
      <dgm:spPr>
        <a:xfrm>
          <a:off x="4991603" y="3422919"/>
          <a:ext cx="2277821" cy="488910"/>
        </a:xfrm>
        <a:solidFill>
          <a:srgbClr val="5B9BD5">
            <a:tint val="60000"/>
            <a:hueOff val="0"/>
            <a:satOff val="0"/>
            <a:lumOff val="0"/>
            <a:alphaOff val="0"/>
          </a:srgbClr>
        </a:solidFill>
        <a:ln>
          <a:noFill/>
        </a:ln>
        <a:effectLst/>
      </dgm:spPr>
      <dgm:t>
        <a:bodyPr/>
        <a:lstStyle/>
        <a:p>
          <a:endParaRPr lang="en-GB"/>
        </a:p>
      </dgm:t>
    </dgm:pt>
    <dgm:pt modelId="{52731553-C60F-48CD-908A-0582C18965AE}" type="sibTrans" cxnId="{2979F9CB-5F41-4F3F-9326-0E95B9E7CC91}">
      <dgm:prSet/>
      <dgm:spPr/>
      <dgm:t>
        <a:bodyPr/>
        <a:lstStyle/>
        <a:p>
          <a:endParaRPr lang="en-GB"/>
        </a:p>
      </dgm:t>
    </dgm:pt>
    <dgm:pt modelId="{5CE8B76B-ED76-4DCD-97C3-C6AF7B9B1416}" type="pres">
      <dgm:prSet presAssocID="{75F13731-1DD9-48D1-B4E5-398D613F273D}" presName="cycle" presStyleCnt="0">
        <dgm:presLayoutVars>
          <dgm:chMax val="1"/>
          <dgm:dir/>
          <dgm:animLvl val="ctr"/>
          <dgm:resizeHandles val="exact"/>
        </dgm:presLayoutVars>
      </dgm:prSet>
      <dgm:spPr/>
      <dgm:t>
        <a:bodyPr/>
        <a:lstStyle/>
        <a:p>
          <a:endParaRPr lang="en-GB"/>
        </a:p>
      </dgm:t>
    </dgm:pt>
    <dgm:pt modelId="{64AC169E-3369-498C-B1AD-16CF8AECE4FD}" type="pres">
      <dgm:prSet presAssocID="{56C4D3F3-1072-4D3D-A592-CF97B621097D}" presName="centerShape" presStyleLbl="node0" presStyleIdx="0" presStyleCnt="1"/>
      <dgm:spPr>
        <a:prstGeom prst="ellipse">
          <a:avLst/>
        </a:prstGeom>
      </dgm:spPr>
      <dgm:t>
        <a:bodyPr/>
        <a:lstStyle/>
        <a:p>
          <a:endParaRPr lang="en-GB"/>
        </a:p>
      </dgm:t>
    </dgm:pt>
    <dgm:pt modelId="{CBD0C604-E090-4D13-8D96-9D442A91898E}" type="pres">
      <dgm:prSet presAssocID="{8034C4DF-9699-48F7-BBE7-21BA316BC9C7}" presName="parTrans" presStyleLbl="bgSibTrans2D1" presStyleIdx="0" presStyleCnt="8"/>
      <dgm:spPr>
        <a:prstGeom prst="leftArrow">
          <a:avLst>
            <a:gd name="adj1" fmla="val 60000"/>
            <a:gd name="adj2" fmla="val 50000"/>
          </a:avLst>
        </a:prstGeom>
      </dgm:spPr>
      <dgm:t>
        <a:bodyPr/>
        <a:lstStyle/>
        <a:p>
          <a:endParaRPr lang="en-GB"/>
        </a:p>
      </dgm:t>
    </dgm:pt>
    <dgm:pt modelId="{0CC70A53-7179-4442-9AE2-110CE9C76912}" type="pres">
      <dgm:prSet presAssocID="{AFC69A20-0176-4AE3-AE88-84054EB78CDF}" presName="node" presStyleLbl="node1" presStyleIdx="0" presStyleCnt="8">
        <dgm:presLayoutVars>
          <dgm:bulletEnabled val="1"/>
        </dgm:presLayoutVars>
      </dgm:prSet>
      <dgm:spPr>
        <a:prstGeom prst="roundRect">
          <a:avLst>
            <a:gd name="adj" fmla="val 10000"/>
          </a:avLst>
        </a:prstGeom>
      </dgm:spPr>
      <dgm:t>
        <a:bodyPr/>
        <a:lstStyle/>
        <a:p>
          <a:endParaRPr lang="en-GB"/>
        </a:p>
      </dgm:t>
    </dgm:pt>
    <dgm:pt modelId="{E9C1BDE5-1D91-410A-8E57-FDB65483B708}" type="pres">
      <dgm:prSet presAssocID="{8173D743-1C01-4064-AFF0-A61414F990B6}" presName="parTrans" presStyleLbl="bgSibTrans2D1" presStyleIdx="1" presStyleCnt="8"/>
      <dgm:spPr>
        <a:prstGeom prst="leftArrow">
          <a:avLst>
            <a:gd name="adj1" fmla="val 60000"/>
            <a:gd name="adj2" fmla="val 50000"/>
          </a:avLst>
        </a:prstGeom>
      </dgm:spPr>
      <dgm:t>
        <a:bodyPr/>
        <a:lstStyle/>
        <a:p>
          <a:endParaRPr lang="en-GB"/>
        </a:p>
      </dgm:t>
    </dgm:pt>
    <dgm:pt modelId="{2AC1D608-81E3-4ED2-A2EA-5854FD3269A5}" type="pres">
      <dgm:prSet presAssocID="{166DD8FE-3204-4BDB-8DE2-2E8417C028C2}" presName="node" presStyleLbl="node1" presStyleIdx="1" presStyleCnt="8">
        <dgm:presLayoutVars>
          <dgm:bulletEnabled val="1"/>
        </dgm:presLayoutVars>
      </dgm:prSet>
      <dgm:spPr>
        <a:prstGeom prst="roundRect">
          <a:avLst>
            <a:gd name="adj" fmla="val 10000"/>
          </a:avLst>
        </a:prstGeom>
      </dgm:spPr>
      <dgm:t>
        <a:bodyPr/>
        <a:lstStyle/>
        <a:p>
          <a:endParaRPr lang="en-GB"/>
        </a:p>
      </dgm:t>
    </dgm:pt>
    <dgm:pt modelId="{BEA9BFD2-A675-4369-8D04-E84FD34A44E9}" type="pres">
      <dgm:prSet presAssocID="{A99B34D7-812D-4218-B2D1-F9B83A3307C9}" presName="parTrans" presStyleLbl="bgSibTrans2D1" presStyleIdx="2" presStyleCnt="8"/>
      <dgm:spPr>
        <a:prstGeom prst="leftArrow">
          <a:avLst>
            <a:gd name="adj1" fmla="val 60000"/>
            <a:gd name="adj2" fmla="val 50000"/>
          </a:avLst>
        </a:prstGeom>
      </dgm:spPr>
      <dgm:t>
        <a:bodyPr/>
        <a:lstStyle/>
        <a:p>
          <a:endParaRPr lang="en-GB"/>
        </a:p>
      </dgm:t>
    </dgm:pt>
    <dgm:pt modelId="{126DD069-5923-4A19-B0C1-3B2040D0139D}" type="pres">
      <dgm:prSet presAssocID="{B75296C7-D8DC-4461-AB92-D7A6A8019475}" presName="node" presStyleLbl="node1" presStyleIdx="2" presStyleCnt="8">
        <dgm:presLayoutVars>
          <dgm:bulletEnabled val="1"/>
        </dgm:presLayoutVars>
      </dgm:prSet>
      <dgm:spPr>
        <a:prstGeom prst="roundRect">
          <a:avLst>
            <a:gd name="adj" fmla="val 10000"/>
          </a:avLst>
        </a:prstGeom>
      </dgm:spPr>
      <dgm:t>
        <a:bodyPr/>
        <a:lstStyle/>
        <a:p>
          <a:endParaRPr lang="en-GB"/>
        </a:p>
      </dgm:t>
    </dgm:pt>
    <dgm:pt modelId="{FB75C410-FDA8-46DC-BCAB-DC888B1FABBA}" type="pres">
      <dgm:prSet presAssocID="{4B8FD1AA-A0F6-487B-85B1-CF6CCB284661}" presName="parTrans" presStyleLbl="bgSibTrans2D1" presStyleIdx="3" presStyleCnt="8"/>
      <dgm:spPr>
        <a:prstGeom prst="leftArrow">
          <a:avLst>
            <a:gd name="adj1" fmla="val 60000"/>
            <a:gd name="adj2" fmla="val 50000"/>
          </a:avLst>
        </a:prstGeom>
      </dgm:spPr>
      <dgm:t>
        <a:bodyPr/>
        <a:lstStyle/>
        <a:p>
          <a:endParaRPr lang="en-GB"/>
        </a:p>
      </dgm:t>
    </dgm:pt>
    <dgm:pt modelId="{5C541CAA-6E9A-4702-B13A-0B8CABC6720E}" type="pres">
      <dgm:prSet presAssocID="{1E17E484-19CC-4BE4-9377-1B517C1AC9EB}" presName="node" presStyleLbl="node1" presStyleIdx="3" presStyleCnt="8">
        <dgm:presLayoutVars>
          <dgm:bulletEnabled val="1"/>
        </dgm:presLayoutVars>
      </dgm:prSet>
      <dgm:spPr>
        <a:prstGeom prst="roundRect">
          <a:avLst>
            <a:gd name="adj" fmla="val 10000"/>
          </a:avLst>
        </a:prstGeom>
      </dgm:spPr>
      <dgm:t>
        <a:bodyPr/>
        <a:lstStyle/>
        <a:p>
          <a:endParaRPr lang="en-GB"/>
        </a:p>
      </dgm:t>
    </dgm:pt>
    <dgm:pt modelId="{C4909030-EF31-4963-A872-26590EEF47DE}" type="pres">
      <dgm:prSet presAssocID="{E115D4FF-A29B-4DE3-A7F0-E473C66BDA0C}" presName="parTrans" presStyleLbl="bgSibTrans2D1" presStyleIdx="4" presStyleCnt="8"/>
      <dgm:spPr>
        <a:prstGeom prst="leftArrow">
          <a:avLst>
            <a:gd name="adj1" fmla="val 60000"/>
            <a:gd name="adj2" fmla="val 50000"/>
          </a:avLst>
        </a:prstGeom>
      </dgm:spPr>
      <dgm:t>
        <a:bodyPr/>
        <a:lstStyle/>
        <a:p>
          <a:endParaRPr lang="en-GB"/>
        </a:p>
      </dgm:t>
    </dgm:pt>
    <dgm:pt modelId="{B1FA3AE9-D057-4ABE-9E2E-DDE00365D1C4}" type="pres">
      <dgm:prSet presAssocID="{D2B66B01-1A29-4C60-B953-4C58DE01F8BD}" presName="node" presStyleLbl="node1" presStyleIdx="4" presStyleCnt="8">
        <dgm:presLayoutVars>
          <dgm:bulletEnabled val="1"/>
        </dgm:presLayoutVars>
      </dgm:prSet>
      <dgm:spPr>
        <a:prstGeom prst="roundRect">
          <a:avLst>
            <a:gd name="adj" fmla="val 10000"/>
          </a:avLst>
        </a:prstGeom>
      </dgm:spPr>
      <dgm:t>
        <a:bodyPr/>
        <a:lstStyle/>
        <a:p>
          <a:endParaRPr lang="en-GB"/>
        </a:p>
      </dgm:t>
    </dgm:pt>
    <dgm:pt modelId="{1F1F8626-F6C7-4361-9CA9-8538BA2A9CA1}" type="pres">
      <dgm:prSet presAssocID="{2A69E053-BF2D-4250-B097-AE2FD5A51896}" presName="parTrans" presStyleLbl="bgSibTrans2D1" presStyleIdx="5" presStyleCnt="8"/>
      <dgm:spPr>
        <a:prstGeom prst="leftArrow">
          <a:avLst>
            <a:gd name="adj1" fmla="val 60000"/>
            <a:gd name="adj2" fmla="val 50000"/>
          </a:avLst>
        </a:prstGeom>
      </dgm:spPr>
      <dgm:t>
        <a:bodyPr/>
        <a:lstStyle/>
        <a:p>
          <a:endParaRPr lang="en-GB"/>
        </a:p>
      </dgm:t>
    </dgm:pt>
    <dgm:pt modelId="{B6CCFA20-9DF2-4258-83FA-B7DEA6870404}" type="pres">
      <dgm:prSet presAssocID="{AA98EC82-6D4D-454C-8DF2-E894B1C9CE71}" presName="node" presStyleLbl="node1" presStyleIdx="5" presStyleCnt="8">
        <dgm:presLayoutVars>
          <dgm:bulletEnabled val="1"/>
        </dgm:presLayoutVars>
      </dgm:prSet>
      <dgm:spPr>
        <a:prstGeom prst="roundRect">
          <a:avLst>
            <a:gd name="adj" fmla="val 10000"/>
          </a:avLst>
        </a:prstGeom>
      </dgm:spPr>
      <dgm:t>
        <a:bodyPr/>
        <a:lstStyle/>
        <a:p>
          <a:endParaRPr lang="en-GB"/>
        </a:p>
      </dgm:t>
    </dgm:pt>
    <dgm:pt modelId="{C703B899-6A8C-4037-AE00-550652EF1143}" type="pres">
      <dgm:prSet presAssocID="{E2E9FE64-D885-45B6-AEDA-BFEA3506EEBB}" presName="parTrans" presStyleLbl="bgSibTrans2D1" presStyleIdx="6" presStyleCnt="8"/>
      <dgm:spPr>
        <a:prstGeom prst="leftArrow">
          <a:avLst>
            <a:gd name="adj1" fmla="val 60000"/>
            <a:gd name="adj2" fmla="val 50000"/>
          </a:avLst>
        </a:prstGeom>
      </dgm:spPr>
      <dgm:t>
        <a:bodyPr/>
        <a:lstStyle/>
        <a:p>
          <a:endParaRPr lang="en-GB"/>
        </a:p>
      </dgm:t>
    </dgm:pt>
    <dgm:pt modelId="{2011F3B1-229B-4E14-91B6-00AA3DD3F1E1}" type="pres">
      <dgm:prSet presAssocID="{DF8ACBA3-BFDC-481B-979A-8954C2C8E4C5}" presName="node" presStyleLbl="node1" presStyleIdx="6" presStyleCnt="8">
        <dgm:presLayoutVars>
          <dgm:bulletEnabled val="1"/>
        </dgm:presLayoutVars>
      </dgm:prSet>
      <dgm:spPr>
        <a:prstGeom prst="roundRect">
          <a:avLst>
            <a:gd name="adj" fmla="val 10000"/>
          </a:avLst>
        </a:prstGeom>
      </dgm:spPr>
      <dgm:t>
        <a:bodyPr/>
        <a:lstStyle/>
        <a:p>
          <a:endParaRPr lang="en-GB"/>
        </a:p>
      </dgm:t>
    </dgm:pt>
    <dgm:pt modelId="{F6E310C8-D641-46AD-9AC3-F2719DAC5E3E}" type="pres">
      <dgm:prSet presAssocID="{BAFD521A-B852-49D5-BCF0-8F855060EE1A}" presName="parTrans" presStyleLbl="bgSibTrans2D1" presStyleIdx="7" presStyleCnt="8"/>
      <dgm:spPr>
        <a:prstGeom prst="leftArrow">
          <a:avLst>
            <a:gd name="adj1" fmla="val 60000"/>
            <a:gd name="adj2" fmla="val 50000"/>
          </a:avLst>
        </a:prstGeom>
      </dgm:spPr>
      <dgm:t>
        <a:bodyPr/>
        <a:lstStyle/>
        <a:p>
          <a:endParaRPr lang="en-GB"/>
        </a:p>
      </dgm:t>
    </dgm:pt>
    <dgm:pt modelId="{220E448D-D11E-438F-BC63-EF3C3A43F66A}" type="pres">
      <dgm:prSet presAssocID="{3966DCA2-D1CC-4CD1-A41E-41C6FF089F8E}" presName="node" presStyleLbl="node1" presStyleIdx="7" presStyleCnt="8">
        <dgm:presLayoutVars>
          <dgm:bulletEnabled val="1"/>
        </dgm:presLayoutVars>
      </dgm:prSet>
      <dgm:spPr>
        <a:prstGeom prst="roundRect">
          <a:avLst>
            <a:gd name="adj" fmla="val 10000"/>
          </a:avLst>
        </a:prstGeom>
      </dgm:spPr>
      <dgm:t>
        <a:bodyPr/>
        <a:lstStyle/>
        <a:p>
          <a:endParaRPr lang="en-GB"/>
        </a:p>
      </dgm:t>
    </dgm:pt>
  </dgm:ptLst>
  <dgm:cxnLst>
    <dgm:cxn modelId="{4687851C-B840-4AAB-9B66-78E37B541B17}" type="presOf" srcId="{DF8ACBA3-BFDC-481B-979A-8954C2C8E4C5}" destId="{2011F3B1-229B-4E14-91B6-00AA3DD3F1E1}" srcOrd="0" destOrd="0" presId="urn:microsoft.com/office/officeart/2005/8/layout/radial4"/>
    <dgm:cxn modelId="{A15FEDE0-FD0E-4C75-8D82-4CAC9834DFCE}" srcId="{56C4D3F3-1072-4D3D-A592-CF97B621097D}" destId="{1E17E484-19CC-4BE4-9377-1B517C1AC9EB}" srcOrd="3" destOrd="0" parTransId="{4B8FD1AA-A0F6-487B-85B1-CF6CCB284661}" sibTransId="{C2A8D9FB-8DE4-4CED-BD05-F146D2813269}"/>
    <dgm:cxn modelId="{DA94182B-393B-45A0-9710-31A7777A69F1}" type="presOf" srcId="{75F13731-1DD9-48D1-B4E5-398D613F273D}" destId="{5CE8B76B-ED76-4DCD-97C3-C6AF7B9B1416}" srcOrd="0" destOrd="0" presId="urn:microsoft.com/office/officeart/2005/8/layout/radial4"/>
    <dgm:cxn modelId="{55E726B7-3D09-43E0-B77F-22D35F9AE6BA}" type="presOf" srcId="{166DD8FE-3204-4BDB-8DE2-2E8417C028C2}" destId="{2AC1D608-81E3-4ED2-A2EA-5854FD3269A5}" srcOrd="0" destOrd="0" presId="urn:microsoft.com/office/officeart/2005/8/layout/radial4"/>
    <dgm:cxn modelId="{E3808CD9-FE36-47C8-83E2-02765B819A0D}" type="presOf" srcId="{3966DCA2-D1CC-4CD1-A41E-41C6FF089F8E}" destId="{220E448D-D11E-438F-BC63-EF3C3A43F66A}" srcOrd="0" destOrd="0" presId="urn:microsoft.com/office/officeart/2005/8/layout/radial4"/>
    <dgm:cxn modelId="{D33FD9CB-8D84-4C09-B6E9-17A1ACCAAD71}" type="presOf" srcId="{8173D743-1C01-4064-AFF0-A61414F990B6}" destId="{E9C1BDE5-1D91-410A-8E57-FDB65483B708}" srcOrd="0" destOrd="0" presId="urn:microsoft.com/office/officeart/2005/8/layout/radial4"/>
    <dgm:cxn modelId="{4ABFB26C-280F-4AAB-99A7-1E81EE5E8B83}" type="presOf" srcId="{BAFD521A-B852-49D5-BCF0-8F855060EE1A}" destId="{F6E310C8-D641-46AD-9AC3-F2719DAC5E3E}" srcOrd="0" destOrd="0" presId="urn:microsoft.com/office/officeart/2005/8/layout/radial4"/>
    <dgm:cxn modelId="{25137171-EB8D-4D73-A14B-C45869619F95}" srcId="{56C4D3F3-1072-4D3D-A592-CF97B621097D}" destId="{AFC69A20-0176-4AE3-AE88-84054EB78CDF}" srcOrd="0" destOrd="0" parTransId="{8034C4DF-9699-48F7-BBE7-21BA316BC9C7}" sibTransId="{FD63AA71-9E5E-451F-BB2C-0466747E3A63}"/>
    <dgm:cxn modelId="{3F5F142F-85B2-4717-8D4C-B3CDF9D630EC}" srcId="{56C4D3F3-1072-4D3D-A592-CF97B621097D}" destId="{B75296C7-D8DC-4461-AB92-D7A6A8019475}" srcOrd="2" destOrd="0" parTransId="{A99B34D7-812D-4218-B2D1-F9B83A3307C9}" sibTransId="{E83FD8B2-9506-4F2C-9B20-1F8C11F8BEA1}"/>
    <dgm:cxn modelId="{BCA8EEF8-99AF-4D17-AD7B-43E3321FC87F}" type="presOf" srcId="{4B8FD1AA-A0F6-487B-85B1-CF6CCB284661}" destId="{FB75C410-FDA8-46DC-BCAB-DC888B1FABBA}" srcOrd="0" destOrd="0" presId="urn:microsoft.com/office/officeart/2005/8/layout/radial4"/>
    <dgm:cxn modelId="{7C6E98E6-7201-43B2-890A-9919EDB2AA04}" type="presOf" srcId="{AFC69A20-0176-4AE3-AE88-84054EB78CDF}" destId="{0CC70A53-7179-4442-9AE2-110CE9C76912}" srcOrd="0" destOrd="0" presId="urn:microsoft.com/office/officeart/2005/8/layout/radial4"/>
    <dgm:cxn modelId="{1293AD8C-1CA7-41D0-A916-A500AB5CF3E3}" srcId="{75F13731-1DD9-48D1-B4E5-398D613F273D}" destId="{56C4D3F3-1072-4D3D-A592-CF97B621097D}" srcOrd="0" destOrd="0" parTransId="{3E09CDA6-1166-40FF-B449-843459DCE8E9}" sibTransId="{6CC60F6A-E52F-44D4-91B9-C39ECA0C7602}"/>
    <dgm:cxn modelId="{64791700-C6A0-4CE4-AB07-30C43DD416B8}" type="presOf" srcId="{AA98EC82-6D4D-454C-8DF2-E894B1C9CE71}" destId="{B6CCFA20-9DF2-4258-83FA-B7DEA6870404}" srcOrd="0" destOrd="0" presId="urn:microsoft.com/office/officeart/2005/8/layout/radial4"/>
    <dgm:cxn modelId="{3DCDC558-5592-47A3-B0AE-DC26E6E6D0CF}" type="presOf" srcId="{E2E9FE64-D885-45B6-AEDA-BFEA3506EEBB}" destId="{C703B899-6A8C-4037-AE00-550652EF1143}" srcOrd="0" destOrd="0" presId="urn:microsoft.com/office/officeart/2005/8/layout/radial4"/>
    <dgm:cxn modelId="{C55A54D0-0930-45DB-B4F6-FFFDC17B4D47}" type="presOf" srcId="{1E17E484-19CC-4BE4-9377-1B517C1AC9EB}" destId="{5C541CAA-6E9A-4702-B13A-0B8CABC6720E}" srcOrd="0" destOrd="0" presId="urn:microsoft.com/office/officeart/2005/8/layout/radial4"/>
    <dgm:cxn modelId="{9E4CED02-9579-4C70-963E-1329116FBCBA}" type="presOf" srcId="{56C4D3F3-1072-4D3D-A592-CF97B621097D}" destId="{64AC169E-3369-498C-B1AD-16CF8AECE4FD}" srcOrd="0" destOrd="0" presId="urn:microsoft.com/office/officeart/2005/8/layout/radial4"/>
    <dgm:cxn modelId="{081FEE3B-6F8D-408A-ABF1-DADF5FD7EBD9}" type="presOf" srcId="{D2B66B01-1A29-4C60-B953-4C58DE01F8BD}" destId="{B1FA3AE9-D057-4ABE-9E2E-DDE00365D1C4}" srcOrd="0" destOrd="0" presId="urn:microsoft.com/office/officeart/2005/8/layout/radial4"/>
    <dgm:cxn modelId="{BC575E2B-7FE2-4E77-AB97-A9DB9B932B9A}" type="presOf" srcId="{2A69E053-BF2D-4250-B097-AE2FD5A51896}" destId="{1F1F8626-F6C7-4361-9CA9-8538BA2A9CA1}" srcOrd="0" destOrd="0" presId="urn:microsoft.com/office/officeart/2005/8/layout/radial4"/>
    <dgm:cxn modelId="{2979F9CB-5F41-4F3F-9326-0E95B9E7CC91}" srcId="{56C4D3F3-1072-4D3D-A592-CF97B621097D}" destId="{3966DCA2-D1CC-4CD1-A41E-41C6FF089F8E}" srcOrd="7" destOrd="0" parTransId="{BAFD521A-B852-49D5-BCF0-8F855060EE1A}" sibTransId="{52731553-C60F-48CD-908A-0582C18965AE}"/>
    <dgm:cxn modelId="{4BA75F1C-60FA-4D90-8029-6C509DCE4375}" type="presOf" srcId="{8034C4DF-9699-48F7-BBE7-21BA316BC9C7}" destId="{CBD0C604-E090-4D13-8D96-9D442A91898E}" srcOrd="0" destOrd="0" presId="urn:microsoft.com/office/officeart/2005/8/layout/radial4"/>
    <dgm:cxn modelId="{BC9EDB0C-21FD-4C57-81E8-82ED65EF1059}" type="presOf" srcId="{B75296C7-D8DC-4461-AB92-D7A6A8019475}" destId="{126DD069-5923-4A19-B0C1-3B2040D0139D}" srcOrd="0" destOrd="0" presId="urn:microsoft.com/office/officeart/2005/8/layout/radial4"/>
    <dgm:cxn modelId="{3174C05A-F6CA-4369-B318-7F9BC83D0100}" srcId="{56C4D3F3-1072-4D3D-A592-CF97B621097D}" destId="{166DD8FE-3204-4BDB-8DE2-2E8417C028C2}" srcOrd="1" destOrd="0" parTransId="{8173D743-1C01-4064-AFF0-A61414F990B6}" sibTransId="{EF75E85A-0347-4300-8ADD-A3487354F278}"/>
    <dgm:cxn modelId="{C153D2FA-1B60-4DCE-8630-F6FF983CE7FC}" type="presOf" srcId="{A99B34D7-812D-4218-B2D1-F9B83A3307C9}" destId="{BEA9BFD2-A675-4369-8D04-E84FD34A44E9}" srcOrd="0" destOrd="0" presId="urn:microsoft.com/office/officeart/2005/8/layout/radial4"/>
    <dgm:cxn modelId="{6EC8D548-0219-4BC5-ABE8-11484FB79045}" srcId="{56C4D3F3-1072-4D3D-A592-CF97B621097D}" destId="{D2B66B01-1A29-4C60-B953-4C58DE01F8BD}" srcOrd="4" destOrd="0" parTransId="{E115D4FF-A29B-4DE3-A7F0-E473C66BDA0C}" sibTransId="{18059221-6C06-4536-B318-FB6729566F7F}"/>
    <dgm:cxn modelId="{46454F60-0401-40C2-BEDB-AAEA6124FAAA}" srcId="{56C4D3F3-1072-4D3D-A592-CF97B621097D}" destId="{AA98EC82-6D4D-454C-8DF2-E894B1C9CE71}" srcOrd="5" destOrd="0" parTransId="{2A69E053-BF2D-4250-B097-AE2FD5A51896}" sibTransId="{016983D0-1FFC-4304-AAA0-D19062768B88}"/>
    <dgm:cxn modelId="{60B6748D-5A68-41C4-B3FD-BE7A063AB75B}" type="presOf" srcId="{E115D4FF-A29B-4DE3-A7F0-E473C66BDA0C}" destId="{C4909030-EF31-4963-A872-26590EEF47DE}" srcOrd="0" destOrd="0" presId="urn:microsoft.com/office/officeart/2005/8/layout/radial4"/>
    <dgm:cxn modelId="{3E6FB36C-6FB2-436F-A7C8-9C09B3EE430C}" srcId="{56C4D3F3-1072-4D3D-A592-CF97B621097D}" destId="{DF8ACBA3-BFDC-481B-979A-8954C2C8E4C5}" srcOrd="6" destOrd="0" parTransId="{E2E9FE64-D885-45B6-AEDA-BFEA3506EEBB}" sibTransId="{D3F7C898-D2DE-445A-B585-ABC5A6EE35F7}"/>
    <dgm:cxn modelId="{1512B67C-78D7-41D5-91C0-5841CBB6870E}" type="presParOf" srcId="{5CE8B76B-ED76-4DCD-97C3-C6AF7B9B1416}" destId="{64AC169E-3369-498C-B1AD-16CF8AECE4FD}" srcOrd="0" destOrd="0" presId="urn:microsoft.com/office/officeart/2005/8/layout/radial4"/>
    <dgm:cxn modelId="{FF508F04-ECBC-4A95-B20A-C2A1DB8C600F}" type="presParOf" srcId="{5CE8B76B-ED76-4DCD-97C3-C6AF7B9B1416}" destId="{CBD0C604-E090-4D13-8D96-9D442A91898E}" srcOrd="1" destOrd="0" presId="urn:microsoft.com/office/officeart/2005/8/layout/radial4"/>
    <dgm:cxn modelId="{1EC1C720-619B-449F-AE01-C84EC29F9524}" type="presParOf" srcId="{5CE8B76B-ED76-4DCD-97C3-C6AF7B9B1416}" destId="{0CC70A53-7179-4442-9AE2-110CE9C76912}" srcOrd="2" destOrd="0" presId="urn:microsoft.com/office/officeart/2005/8/layout/radial4"/>
    <dgm:cxn modelId="{9637483A-6281-4201-9793-D37D6708CA11}" type="presParOf" srcId="{5CE8B76B-ED76-4DCD-97C3-C6AF7B9B1416}" destId="{E9C1BDE5-1D91-410A-8E57-FDB65483B708}" srcOrd="3" destOrd="0" presId="urn:microsoft.com/office/officeart/2005/8/layout/radial4"/>
    <dgm:cxn modelId="{126B24BF-2191-411F-B29D-037747DD66CC}" type="presParOf" srcId="{5CE8B76B-ED76-4DCD-97C3-C6AF7B9B1416}" destId="{2AC1D608-81E3-4ED2-A2EA-5854FD3269A5}" srcOrd="4" destOrd="0" presId="urn:microsoft.com/office/officeart/2005/8/layout/radial4"/>
    <dgm:cxn modelId="{BFB25E64-4C95-4215-9C68-0A6B924152FF}" type="presParOf" srcId="{5CE8B76B-ED76-4DCD-97C3-C6AF7B9B1416}" destId="{BEA9BFD2-A675-4369-8D04-E84FD34A44E9}" srcOrd="5" destOrd="0" presId="urn:microsoft.com/office/officeart/2005/8/layout/radial4"/>
    <dgm:cxn modelId="{A41A4668-9F48-40E4-A244-50EF1F767416}" type="presParOf" srcId="{5CE8B76B-ED76-4DCD-97C3-C6AF7B9B1416}" destId="{126DD069-5923-4A19-B0C1-3B2040D0139D}" srcOrd="6" destOrd="0" presId="urn:microsoft.com/office/officeart/2005/8/layout/radial4"/>
    <dgm:cxn modelId="{26E7B387-119F-40D5-B8D6-7B08AA79E223}" type="presParOf" srcId="{5CE8B76B-ED76-4DCD-97C3-C6AF7B9B1416}" destId="{FB75C410-FDA8-46DC-BCAB-DC888B1FABBA}" srcOrd="7" destOrd="0" presId="urn:microsoft.com/office/officeart/2005/8/layout/radial4"/>
    <dgm:cxn modelId="{E649CFF6-B377-4409-A15F-872BE6B250A9}" type="presParOf" srcId="{5CE8B76B-ED76-4DCD-97C3-C6AF7B9B1416}" destId="{5C541CAA-6E9A-4702-B13A-0B8CABC6720E}" srcOrd="8" destOrd="0" presId="urn:microsoft.com/office/officeart/2005/8/layout/radial4"/>
    <dgm:cxn modelId="{C7165DC2-341B-4393-AA2F-64D01B4B4BA3}" type="presParOf" srcId="{5CE8B76B-ED76-4DCD-97C3-C6AF7B9B1416}" destId="{C4909030-EF31-4963-A872-26590EEF47DE}" srcOrd="9" destOrd="0" presId="urn:microsoft.com/office/officeart/2005/8/layout/radial4"/>
    <dgm:cxn modelId="{DA9AE0D8-6427-4F73-8118-66763C1558CB}" type="presParOf" srcId="{5CE8B76B-ED76-4DCD-97C3-C6AF7B9B1416}" destId="{B1FA3AE9-D057-4ABE-9E2E-DDE00365D1C4}" srcOrd="10" destOrd="0" presId="urn:microsoft.com/office/officeart/2005/8/layout/radial4"/>
    <dgm:cxn modelId="{4270DEF0-0DC2-4BAC-BED1-211F90C0F987}" type="presParOf" srcId="{5CE8B76B-ED76-4DCD-97C3-C6AF7B9B1416}" destId="{1F1F8626-F6C7-4361-9CA9-8538BA2A9CA1}" srcOrd="11" destOrd="0" presId="urn:microsoft.com/office/officeart/2005/8/layout/radial4"/>
    <dgm:cxn modelId="{6CCC2B88-0007-48D5-9E04-605F9B54C324}" type="presParOf" srcId="{5CE8B76B-ED76-4DCD-97C3-C6AF7B9B1416}" destId="{B6CCFA20-9DF2-4258-83FA-B7DEA6870404}" srcOrd="12" destOrd="0" presId="urn:microsoft.com/office/officeart/2005/8/layout/radial4"/>
    <dgm:cxn modelId="{2EB7A726-905C-4A2D-90B7-DF8CD6530A98}" type="presParOf" srcId="{5CE8B76B-ED76-4DCD-97C3-C6AF7B9B1416}" destId="{C703B899-6A8C-4037-AE00-550652EF1143}" srcOrd="13" destOrd="0" presId="urn:microsoft.com/office/officeart/2005/8/layout/radial4"/>
    <dgm:cxn modelId="{A482A2DA-C6D5-48A8-8B59-FAC46698AA76}" type="presParOf" srcId="{5CE8B76B-ED76-4DCD-97C3-C6AF7B9B1416}" destId="{2011F3B1-229B-4E14-91B6-00AA3DD3F1E1}" srcOrd="14" destOrd="0" presId="urn:microsoft.com/office/officeart/2005/8/layout/radial4"/>
    <dgm:cxn modelId="{DAD8CE79-8830-4A87-A233-54AB8EAA6897}" type="presParOf" srcId="{5CE8B76B-ED76-4DCD-97C3-C6AF7B9B1416}" destId="{F6E310C8-D641-46AD-9AC3-F2719DAC5E3E}" srcOrd="15" destOrd="0" presId="urn:microsoft.com/office/officeart/2005/8/layout/radial4"/>
    <dgm:cxn modelId="{015DC734-7E24-471A-B9C1-47D15B0164B0}" type="presParOf" srcId="{5CE8B76B-ED76-4DCD-97C3-C6AF7B9B1416}" destId="{220E448D-D11E-438F-BC63-EF3C3A43F66A}"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C169E-3369-498C-B1AD-16CF8AECE4FD}">
      <dsp:nvSpPr>
        <dsp:cNvPr id="0" name=""/>
        <dsp:cNvSpPr/>
      </dsp:nvSpPr>
      <dsp:spPr>
        <a:xfrm>
          <a:off x="3143555" y="2807919"/>
          <a:ext cx="1715476" cy="1715476"/>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solidFill>
                <a:sysClr val="window" lastClr="FFFFFF"/>
              </a:solidFill>
              <a:latin typeface="Calibri"/>
              <a:ea typeface="+mn-ea"/>
              <a:cs typeface="+mn-cs"/>
            </a:rPr>
            <a:t>County Lines</a:t>
          </a:r>
          <a:endParaRPr lang="en-GB" sz="3100" kern="1200" dirty="0">
            <a:solidFill>
              <a:sysClr val="window" lastClr="FFFFFF"/>
            </a:solidFill>
            <a:latin typeface="Calibri"/>
            <a:ea typeface="+mn-ea"/>
            <a:cs typeface="+mn-cs"/>
          </a:endParaRPr>
        </a:p>
      </dsp:txBody>
      <dsp:txXfrm>
        <a:off x="3394781" y="3059145"/>
        <a:ext cx="1213024" cy="1213024"/>
      </dsp:txXfrm>
    </dsp:sp>
    <dsp:sp modelId="{CBD0C604-E090-4D13-8D96-9D442A91898E}">
      <dsp:nvSpPr>
        <dsp:cNvPr id="0" name=""/>
        <dsp:cNvSpPr/>
      </dsp:nvSpPr>
      <dsp:spPr>
        <a:xfrm rot="10800000">
          <a:off x="736360" y="3421202"/>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CC70A53-7179-4442-9AE2-110CE9C76912}">
      <dsp:nvSpPr>
        <dsp:cNvPr id="0" name=""/>
        <dsp:cNvSpPr/>
      </dsp:nvSpPr>
      <dsp:spPr>
        <a:xfrm>
          <a:off x="135943" y="3185324"/>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Violence</a:t>
          </a:r>
          <a:endParaRPr lang="en-GB" sz="1700" kern="1200" dirty="0">
            <a:solidFill>
              <a:sysClr val="window" lastClr="FFFFFF"/>
            </a:solidFill>
            <a:latin typeface="Calibri"/>
            <a:ea typeface="+mn-ea"/>
            <a:cs typeface="+mn-cs"/>
          </a:endParaRPr>
        </a:p>
      </dsp:txBody>
      <dsp:txXfrm>
        <a:off x="164080" y="3213461"/>
        <a:ext cx="1144559" cy="904392"/>
      </dsp:txXfrm>
    </dsp:sp>
    <dsp:sp modelId="{E9C1BDE5-1D91-410A-8E57-FDB65483B708}">
      <dsp:nvSpPr>
        <dsp:cNvPr id="0" name=""/>
        <dsp:cNvSpPr/>
      </dsp:nvSpPr>
      <dsp:spPr>
        <a:xfrm rot="12342857">
          <a:off x="947052" y="249809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AC1D608-81E3-4ED2-A2EA-5854FD3269A5}">
      <dsp:nvSpPr>
        <dsp:cNvPr id="0" name=""/>
        <dsp:cNvSpPr/>
      </dsp:nvSpPr>
      <dsp:spPr>
        <a:xfrm>
          <a:off x="459273" y="1768722"/>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Drugs</a:t>
          </a:r>
          <a:endParaRPr lang="en-GB" sz="1700" kern="1200" dirty="0">
            <a:solidFill>
              <a:sysClr val="window" lastClr="FFFFFF"/>
            </a:solidFill>
            <a:latin typeface="Calibri"/>
            <a:ea typeface="+mn-ea"/>
            <a:cs typeface="+mn-cs"/>
          </a:endParaRPr>
        </a:p>
      </dsp:txBody>
      <dsp:txXfrm>
        <a:off x="487410" y="1796859"/>
        <a:ext cx="1144559" cy="904392"/>
      </dsp:txXfrm>
    </dsp:sp>
    <dsp:sp modelId="{BEA9BFD2-A675-4369-8D04-E84FD34A44E9}">
      <dsp:nvSpPr>
        <dsp:cNvPr id="0" name=""/>
        <dsp:cNvSpPr/>
      </dsp:nvSpPr>
      <dsp:spPr>
        <a:xfrm rot="13885714">
          <a:off x="1537398" y="175782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26DD069-5923-4A19-B0C1-3B2040D0139D}">
      <dsp:nvSpPr>
        <dsp:cNvPr id="0" name=""/>
        <dsp:cNvSpPr/>
      </dsp:nvSpPr>
      <dsp:spPr>
        <a:xfrm>
          <a:off x="1365224" y="632696"/>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CSAE</a:t>
          </a:r>
          <a:endParaRPr lang="en-GB" sz="1700" kern="1200" dirty="0">
            <a:solidFill>
              <a:sysClr val="window" lastClr="FFFFFF"/>
            </a:solidFill>
            <a:latin typeface="Calibri"/>
            <a:ea typeface="+mn-ea"/>
            <a:cs typeface="+mn-cs"/>
          </a:endParaRPr>
        </a:p>
      </dsp:txBody>
      <dsp:txXfrm>
        <a:off x="1393361" y="660833"/>
        <a:ext cx="1144559" cy="904392"/>
      </dsp:txXfrm>
    </dsp:sp>
    <dsp:sp modelId="{FB75C410-FDA8-46DC-BCAB-DC888B1FABBA}">
      <dsp:nvSpPr>
        <dsp:cNvPr id="0" name=""/>
        <dsp:cNvSpPr/>
      </dsp:nvSpPr>
      <dsp:spPr>
        <a:xfrm rot="15428571">
          <a:off x="2390473" y="134700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C541CAA-6E9A-4702-B13A-0B8CABC6720E}">
      <dsp:nvSpPr>
        <dsp:cNvPr id="0" name=""/>
        <dsp:cNvSpPr/>
      </dsp:nvSpPr>
      <dsp:spPr>
        <a:xfrm>
          <a:off x="2674361" y="2249"/>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Economic crime</a:t>
          </a:r>
          <a:endParaRPr lang="en-GB" sz="1700" kern="1200" dirty="0">
            <a:solidFill>
              <a:sysClr val="window" lastClr="FFFFFF"/>
            </a:solidFill>
            <a:latin typeface="Calibri"/>
            <a:ea typeface="+mn-ea"/>
            <a:cs typeface="+mn-cs"/>
          </a:endParaRPr>
        </a:p>
      </dsp:txBody>
      <dsp:txXfrm>
        <a:off x="2702498" y="30386"/>
        <a:ext cx="1144559" cy="904392"/>
      </dsp:txXfrm>
    </dsp:sp>
    <dsp:sp modelId="{C4909030-EF31-4963-A872-26590EEF47DE}">
      <dsp:nvSpPr>
        <dsp:cNvPr id="0" name=""/>
        <dsp:cNvSpPr/>
      </dsp:nvSpPr>
      <dsp:spPr>
        <a:xfrm rot="16971429">
          <a:off x="3337315" y="134700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1FA3AE9-D057-4ABE-9E2E-DDE00365D1C4}">
      <dsp:nvSpPr>
        <dsp:cNvPr id="0" name=""/>
        <dsp:cNvSpPr/>
      </dsp:nvSpPr>
      <dsp:spPr>
        <a:xfrm>
          <a:off x="4127393" y="2249"/>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Slavery and trafficking</a:t>
          </a:r>
          <a:endParaRPr lang="en-GB" sz="1700" kern="1200" dirty="0">
            <a:solidFill>
              <a:sysClr val="window" lastClr="FFFFFF"/>
            </a:solidFill>
            <a:latin typeface="Calibri"/>
            <a:ea typeface="+mn-ea"/>
            <a:cs typeface="+mn-cs"/>
          </a:endParaRPr>
        </a:p>
      </dsp:txBody>
      <dsp:txXfrm>
        <a:off x="4155530" y="30386"/>
        <a:ext cx="1144559" cy="904392"/>
      </dsp:txXfrm>
    </dsp:sp>
    <dsp:sp modelId="{1F1F8626-F6C7-4361-9CA9-8538BA2A9CA1}">
      <dsp:nvSpPr>
        <dsp:cNvPr id="0" name=""/>
        <dsp:cNvSpPr/>
      </dsp:nvSpPr>
      <dsp:spPr>
        <a:xfrm rot="18514286">
          <a:off x="4190389" y="175782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6CCFA20-9DF2-4258-83FA-B7DEA6870404}">
      <dsp:nvSpPr>
        <dsp:cNvPr id="0" name=""/>
        <dsp:cNvSpPr/>
      </dsp:nvSpPr>
      <dsp:spPr>
        <a:xfrm>
          <a:off x="5436529" y="632696"/>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Firearms</a:t>
          </a:r>
          <a:endParaRPr lang="en-GB" sz="1700" kern="1200" dirty="0">
            <a:solidFill>
              <a:sysClr val="window" lastClr="FFFFFF"/>
            </a:solidFill>
            <a:latin typeface="Calibri"/>
            <a:ea typeface="+mn-ea"/>
            <a:cs typeface="+mn-cs"/>
          </a:endParaRPr>
        </a:p>
      </dsp:txBody>
      <dsp:txXfrm>
        <a:off x="5464666" y="660833"/>
        <a:ext cx="1144559" cy="904392"/>
      </dsp:txXfrm>
    </dsp:sp>
    <dsp:sp modelId="{C703B899-6A8C-4037-AE00-550652EF1143}">
      <dsp:nvSpPr>
        <dsp:cNvPr id="0" name=""/>
        <dsp:cNvSpPr/>
      </dsp:nvSpPr>
      <dsp:spPr>
        <a:xfrm rot="20057143">
          <a:off x="4780735" y="2498099"/>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11F3B1-229B-4E14-91B6-00AA3DD3F1E1}">
      <dsp:nvSpPr>
        <dsp:cNvPr id="0" name=""/>
        <dsp:cNvSpPr/>
      </dsp:nvSpPr>
      <dsp:spPr>
        <a:xfrm>
          <a:off x="6342480" y="1768722"/>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Criminal exploitation</a:t>
          </a:r>
          <a:endParaRPr lang="en-GB" sz="1700" kern="1200" dirty="0">
            <a:solidFill>
              <a:sysClr val="window" lastClr="FFFFFF"/>
            </a:solidFill>
            <a:latin typeface="Calibri"/>
            <a:ea typeface="+mn-ea"/>
            <a:cs typeface="+mn-cs"/>
          </a:endParaRPr>
        </a:p>
      </dsp:txBody>
      <dsp:txXfrm>
        <a:off x="6370617" y="1796859"/>
        <a:ext cx="1144559" cy="904392"/>
      </dsp:txXfrm>
    </dsp:sp>
    <dsp:sp modelId="{F6E310C8-D641-46AD-9AC3-F2719DAC5E3E}">
      <dsp:nvSpPr>
        <dsp:cNvPr id="0" name=""/>
        <dsp:cNvSpPr/>
      </dsp:nvSpPr>
      <dsp:spPr>
        <a:xfrm>
          <a:off x="4991428" y="3421202"/>
          <a:ext cx="2274799" cy="488910"/>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20E448D-D11E-438F-BC63-EF3C3A43F66A}">
      <dsp:nvSpPr>
        <dsp:cNvPr id="0" name=""/>
        <dsp:cNvSpPr/>
      </dsp:nvSpPr>
      <dsp:spPr>
        <a:xfrm>
          <a:off x="6665810" y="3185324"/>
          <a:ext cx="1200833" cy="960666"/>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kern="1200" dirty="0" smtClean="0">
              <a:solidFill>
                <a:sysClr val="window" lastClr="FFFFFF"/>
              </a:solidFill>
              <a:latin typeface="Calibri"/>
              <a:ea typeface="+mn-ea"/>
              <a:cs typeface="+mn-cs"/>
            </a:rPr>
            <a:t>Organised crime /Gangs</a:t>
          </a:r>
          <a:endParaRPr lang="en-GB" sz="1700" kern="1200" dirty="0">
            <a:solidFill>
              <a:sysClr val="window" lastClr="FFFFFF"/>
            </a:solidFill>
            <a:latin typeface="Calibri"/>
            <a:ea typeface="+mn-ea"/>
            <a:cs typeface="+mn-cs"/>
          </a:endParaRPr>
        </a:p>
      </dsp:txBody>
      <dsp:txXfrm>
        <a:off x="6693947" y="3213461"/>
        <a:ext cx="1144559" cy="904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2FFA4-1A28-4286-AFA4-122D0874A230}" type="datetimeFigureOut">
              <a:rPr lang="en-GB" smtClean="0"/>
              <a:t>17/11/2020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07E96-0808-4615-AD98-FA5DF4AFE002}" type="slidenum">
              <a:rPr lang="en-GB" smtClean="0"/>
              <a:t>‹#›</a:t>
            </a:fld>
            <a:endParaRPr lang="en-GB"/>
          </a:p>
        </p:txBody>
      </p:sp>
    </p:spTree>
    <p:extLst>
      <p:ext uri="{BB962C8B-B14F-4D97-AF65-F5344CB8AC3E}">
        <p14:creationId xmlns:p14="http://schemas.microsoft.com/office/powerpoint/2010/main" val="41694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407E96-0808-4615-AD98-FA5DF4AFE002}" type="slidenum">
              <a:rPr lang="en-GB" smtClean="0"/>
              <a:t>5</a:t>
            </a:fld>
            <a:endParaRPr lang="en-GB"/>
          </a:p>
        </p:txBody>
      </p:sp>
    </p:spTree>
    <p:extLst>
      <p:ext uri="{BB962C8B-B14F-4D97-AF65-F5344CB8AC3E}">
        <p14:creationId xmlns:p14="http://schemas.microsoft.com/office/powerpoint/2010/main" val="160715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54038"/>
            <a:ext cx="3698875" cy="2773362"/>
          </a:xfrm>
        </p:spPr>
      </p:sp>
      <p:sp>
        <p:nvSpPr>
          <p:cNvPr id="3" name="Notes Placeholder 2"/>
          <p:cNvSpPr>
            <a:spLocks noGrp="1"/>
          </p:cNvSpPr>
          <p:nvPr>
            <p:ph type="body" idx="1"/>
          </p:nvPr>
        </p:nvSpPr>
        <p:spPr/>
        <p:txBody>
          <a:bodyPr/>
          <a:lstStyle/>
          <a:p>
            <a:r>
              <a:rPr lang="en-GB" dirty="0" smtClean="0"/>
              <a:t>The 3 exporting forces detailed account for 82% of all branded CL reported to the NCLCC</a:t>
            </a:r>
            <a:endParaRPr lang="en-GB" dirty="0"/>
          </a:p>
        </p:txBody>
      </p:sp>
      <p:sp>
        <p:nvSpPr>
          <p:cNvPr id="4" name="Slide Number Placeholder 3"/>
          <p:cNvSpPr>
            <a:spLocks noGrp="1"/>
          </p:cNvSpPr>
          <p:nvPr>
            <p:ph type="sldNum" sz="quarter" idx="10"/>
          </p:nvPr>
        </p:nvSpPr>
        <p:spPr/>
        <p:txBody>
          <a:bodyPr/>
          <a:lstStyle/>
          <a:p>
            <a:fld id="{DB27C047-E225-4DA0-84AB-4E02F58819D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79441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407E96-0808-4615-AD98-FA5DF4AFE002}" type="slidenum">
              <a:rPr lang="en-GB" smtClean="0"/>
              <a:t>10</a:t>
            </a:fld>
            <a:endParaRPr lang="en-GB"/>
          </a:p>
        </p:txBody>
      </p:sp>
    </p:spTree>
    <p:extLst>
      <p:ext uri="{BB962C8B-B14F-4D97-AF65-F5344CB8AC3E}">
        <p14:creationId xmlns:p14="http://schemas.microsoft.com/office/powerpoint/2010/main" val="5319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fld id="{DC64E0E7-B1F7-403F-A076-6A71D528BC1F}" type="slidenum">
              <a:rPr lang="en-GB" altLang="en-US" sz="1200" smtClean="0"/>
              <a:pPr/>
              <a:t>11</a:t>
            </a:fld>
            <a:endParaRPr lang="en-GB"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8D52DF-74DE-418E-A45E-5F79EA3E7D63}"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239730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D52DF-74DE-418E-A45E-5F79EA3E7D63}"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149177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D52DF-74DE-418E-A45E-5F79EA3E7D63}"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56841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8D52DF-74DE-418E-A45E-5F79EA3E7D63}"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32745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D52DF-74DE-418E-A45E-5F79EA3E7D63}"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13624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8D52DF-74DE-418E-A45E-5F79EA3E7D63}"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77255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8D52DF-74DE-418E-A45E-5F79EA3E7D63}" type="datetimeFigureOut">
              <a:rPr lang="en-GB" smtClean="0"/>
              <a:t>17/11/2020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106747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8D52DF-74DE-418E-A45E-5F79EA3E7D63}" type="datetimeFigureOut">
              <a:rPr lang="en-GB" smtClean="0"/>
              <a:t>17/11/2020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207060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D52DF-74DE-418E-A45E-5F79EA3E7D63}" type="datetimeFigureOut">
              <a:rPr lang="en-GB" smtClean="0"/>
              <a:t>17/11/2020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418534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D52DF-74DE-418E-A45E-5F79EA3E7D63}"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364067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D52DF-74DE-418E-A45E-5F79EA3E7D63}"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F04772-5683-4CF5-A003-7A5F480BD04F}" type="slidenum">
              <a:rPr lang="en-GB" smtClean="0"/>
              <a:t>‹#›</a:t>
            </a:fld>
            <a:endParaRPr lang="en-GB"/>
          </a:p>
        </p:txBody>
      </p:sp>
    </p:spTree>
    <p:extLst>
      <p:ext uri="{BB962C8B-B14F-4D97-AF65-F5344CB8AC3E}">
        <p14:creationId xmlns:p14="http://schemas.microsoft.com/office/powerpoint/2010/main" val="6754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D52DF-74DE-418E-A45E-5F79EA3E7D63}" type="datetimeFigureOut">
              <a:rPr lang="en-GB" smtClean="0"/>
              <a:t>17/11/2020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4772-5683-4CF5-A003-7A5F480BD04F}" type="slidenum">
              <a:rPr lang="en-GB" smtClean="0"/>
              <a:t>‹#›</a:t>
            </a:fld>
            <a:endParaRPr lang="en-GB"/>
          </a:p>
        </p:txBody>
      </p:sp>
    </p:spTree>
    <p:extLst>
      <p:ext uri="{BB962C8B-B14F-4D97-AF65-F5344CB8AC3E}">
        <p14:creationId xmlns:p14="http://schemas.microsoft.com/office/powerpoint/2010/main" val="156620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38535"/>
          </a:xfrm>
        </p:spPr>
        <p:txBody>
          <a:bodyPr/>
          <a:lstStyle/>
          <a:p>
            <a:r>
              <a:rPr lang="en-GB" dirty="0" smtClean="0"/>
              <a:t>County </a:t>
            </a:r>
            <a:r>
              <a:rPr lang="en-GB" dirty="0" smtClean="0"/>
              <a:t>Lines </a:t>
            </a:r>
            <a:endParaRPr lang="en-GB" dirty="0"/>
          </a:p>
        </p:txBody>
      </p:sp>
      <p:sp>
        <p:nvSpPr>
          <p:cNvPr id="3" name="Subtitle 2"/>
          <p:cNvSpPr>
            <a:spLocks noGrp="1"/>
          </p:cNvSpPr>
          <p:nvPr>
            <p:ph type="subTitle" idx="1"/>
          </p:nvPr>
        </p:nvSpPr>
        <p:spPr>
          <a:xfrm>
            <a:off x="1371600" y="3284984"/>
            <a:ext cx="6400800" cy="2353816"/>
          </a:xfrm>
        </p:spPr>
        <p:txBody>
          <a:bodyPr/>
          <a:lstStyle/>
          <a:p>
            <a:r>
              <a:rPr lang="en-GB" dirty="0" smtClean="0"/>
              <a:t>Kirsten Dent</a:t>
            </a:r>
          </a:p>
          <a:p>
            <a:r>
              <a:rPr lang="en-GB" dirty="0" smtClean="0"/>
              <a:t>Ian Randell</a:t>
            </a:r>
            <a:endParaRPr lang="en-GB" dirty="0"/>
          </a:p>
        </p:txBody>
      </p:sp>
      <p:pic>
        <p:nvPicPr>
          <p:cNvPr id="5" name="Picture 4"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
        <p:nvSpPr>
          <p:cNvPr id="6" name="Rectangle 5"/>
          <p:cNvSpPr/>
          <p:nvPr/>
        </p:nvSpPr>
        <p:spPr>
          <a:xfrm>
            <a:off x="2411760" y="4509120"/>
            <a:ext cx="4572000" cy="646331"/>
          </a:xfrm>
          <a:prstGeom prst="rect">
            <a:avLst/>
          </a:prstGeom>
        </p:spPr>
        <p:txBody>
          <a:bodyPr>
            <a:spAutoFit/>
          </a:bodyPr>
          <a:lstStyle/>
          <a:p>
            <a:endParaRPr lang="en-GB" b="1" dirty="0" smtClean="0"/>
          </a:p>
          <a:p>
            <a:r>
              <a:rPr lang="en-GB" b="1" dirty="0" smtClean="0"/>
              <a:t>National County Lines Coordination Centre</a:t>
            </a:r>
            <a:endParaRPr lang="en-GB" dirty="0"/>
          </a:p>
        </p:txBody>
      </p:sp>
    </p:spTree>
    <p:extLst>
      <p:ext uri="{BB962C8B-B14F-4D97-AF65-F5344CB8AC3E}">
        <p14:creationId xmlns:p14="http://schemas.microsoft.com/office/powerpoint/2010/main" val="37311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a:t>
            </a:r>
            <a:endParaRPr lang="en-GB" dirty="0"/>
          </a:p>
        </p:txBody>
      </p:sp>
      <p:sp>
        <p:nvSpPr>
          <p:cNvPr id="3" name="Content Placeholder 2"/>
          <p:cNvSpPr>
            <a:spLocks noGrp="1"/>
          </p:cNvSpPr>
          <p:nvPr>
            <p:ph idx="1"/>
          </p:nvPr>
        </p:nvSpPr>
        <p:spPr>
          <a:xfrm>
            <a:off x="457200" y="1268760"/>
            <a:ext cx="8229600" cy="4857403"/>
          </a:xfrm>
        </p:spPr>
        <p:txBody>
          <a:bodyPr>
            <a:normAutofit fontScale="47500" lnSpcReduction="20000"/>
          </a:bodyPr>
          <a:lstStyle/>
          <a:p>
            <a:pPr marL="0" indent="0">
              <a:buNone/>
            </a:pPr>
            <a:endParaRPr lang="en-GB" sz="2900" dirty="0" smtClean="0"/>
          </a:p>
          <a:p>
            <a:endParaRPr lang="en-GB" sz="2900" dirty="0"/>
          </a:p>
          <a:p>
            <a:r>
              <a:rPr lang="en-GB" sz="2900" i="1" dirty="0" smtClean="0"/>
              <a:t>Bulk text messages : The line sends out bulk adverts to capture and retain customers. This is their shop window.</a:t>
            </a:r>
          </a:p>
          <a:p>
            <a:r>
              <a:rPr lang="en-GB" sz="2900" i="1" dirty="0" smtClean="0"/>
              <a:t>Examples of bulk texts ;</a:t>
            </a:r>
          </a:p>
          <a:p>
            <a:r>
              <a:rPr lang="en-GB" sz="2800" dirty="0"/>
              <a:t>Some are obvious, some could be as simple as ‘ON or OPEN</a:t>
            </a:r>
            <a:r>
              <a:rPr lang="en-GB" sz="2800" dirty="0" smtClean="0"/>
              <a:t>’</a:t>
            </a:r>
            <a:r>
              <a:rPr lang="en-GB" sz="2800" dirty="0"/>
              <a:t>       </a:t>
            </a:r>
          </a:p>
          <a:p>
            <a:r>
              <a:rPr lang="en-GB" sz="2800" dirty="0"/>
              <a:t> </a:t>
            </a:r>
          </a:p>
          <a:p>
            <a:r>
              <a:rPr lang="en-GB" sz="2800" dirty="0"/>
              <a:t>•             Telephone number 07395xxxxx. “On all day and night drop offs best around white</a:t>
            </a:r>
            <a:r>
              <a:rPr lang="en-GB" sz="2800" dirty="0" smtClean="0"/>
              <a:t>”.</a:t>
            </a:r>
          </a:p>
          <a:p>
            <a:r>
              <a:rPr lang="en-GB" sz="2800" dirty="0"/>
              <a:t> </a:t>
            </a:r>
          </a:p>
          <a:p>
            <a:r>
              <a:rPr lang="en-GB" sz="2800" dirty="0"/>
              <a:t>•             Telephone number: 077830xxxxx.  “*Active from 3pm today and shops open 3pm to late. New cake and </a:t>
            </a:r>
            <a:r>
              <a:rPr lang="en-GB" sz="2800" dirty="0" smtClean="0"/>
              <a:t>   new </a:t>
            </a:r>
            <a:r>
              <a:rPr lang="en-GB" sz="2800" dirty="0"/>
              <a:t>deals on 15s of W.2’s best of the best 2 </a:t>
            </a:r>
            <a:r>
              <a:rPr lang="en-GB" sz="2800" dirty="0" err="1"/>
              <a:t>fr</a:t>
            </a:r>
            <a:r>
              <a:rPr lang="en-GB" sz="2800" dirty="0"/>
              <a:t> 25 or 4 4 </a:t>
            </a:r>
            <a:r>
              <a:rPr lang="en-GB" sz="2800" dirty="0" err="1"/>
              <a:t>fr</a:t>
            </a:r>
            <a:r>
              <a:rPr lang="en-GB" sz="2800" dirty="0"/>
              <a:t> 50 and 1,75s 1A get at It”.</a:t>
            </a:r>
          </a:p>
          <a:p>
            <a:r>
              <a:rPr lang="en-GB" sz="2800" dirty="0"/>
              <a:t> </a:t>
            </a:r>
          </a:p>
          <a:p>
            <a:r>
              <a:rPr lang="en-GB" sz="2800" dirty="0"/>
              <a:t>•             Telephone number: 07783xxxxx. “Shops open best cake about get at it, on </a:t>
            </a:r>
            <a:r>
              <a:rPr lang="en-GB" sz="2800" dirty="0" err="1"/>
              <a:t>til</a:t>
            </a:r>
            <a:r>
              <a:rPr lang="en-GB" sz="2800" dirty="0"/>
              <a:t> late”</a:t>
            </a:r>
          </a:p>
          <a:p>
            <a:r>
              <a:rPr lang="en-GB" sz="2800" dirty="0"/>
              <a:t> </a:t>
            </a:r>
          </a:p>
          <a:p>
            <a:r>
              <a:rPr lang="en-GB" sz="2800" dirty="0" smtClean="0"/>
              <a:t>•</a:t>
            </a:r>
            <a:r>
              <a:rPr lang="en-GB" sz="2800" dirty="0"/>
              <a:t>             0790764xxxxxx “on stone and powder $25s 8am </a:t>
            </a:r>
            <a:r>
              <a:rPr lang="en-GB" sz="2800" dirty="0" err="1"/>
              <a:t>til</a:t>
            </a:r>
            <a:r>
              <a:rPr lang="en-GB" sz="2800" dirty="0"/>
              <a:t> 9pm everyday” 18/04/20 08.25 hrs.</a:t>
            </a:r>
          </a:p>
          <a:p>
            <a:r>
              <a:rPr lang="en-GB" sz="2800" dirty="0"/>
              <a:t> </a:t>
            </a:r>
          </a:p>
          <a:p>
            <a:r>
              <a:rPr lang="en-GB" sz="2800" dirty="0"/>
              <a:t>•             Drop offs all over </a:t>
            </a:r>
            <a:r>
              <a:rPr lang="en-GB" sz="2800" dirty="0" smtClean="0"/>
              <a:t>Sunderland and Gateshead</a:t>
            </a:r>
          </a:p>
          <a:p>
            <a:pPr marL="0" indent="0">
              <a:buNone/>
            </a:pPr>
            <a:endParaRPr lang="en-GB" sz="2800" dirty="0"/>
          </a:p>
          <a:p>
            <a:pPr marL="0" indent="0">
              <a:buNone/>
            </a:pPr>
            <a:r>
              <a:rPr lang="en-GB" sz="2800" dirty="0" smtClean="0"/>
              <a:t>               Coke </a:t>
            </a:r>
            <a:r>
              <a:rPr lang="en-GB" sz="2800" dirty="0"/>
              <a:t>is All by the rocks</a:t>
            </a:r>
            <a:r>
              <a:rPr lang="en-GB" sz="2800" dirty="0" smtClean="0"/>
              <a:t>!!!!</a:t>
            </a:r>
          </a:p>
          <a:p>
            <a:endParaRPr lang="en-GB" sz="2800" dirty="0"/>
          </a:p>
          <a:p>
            <a:r>
              <a:rPr lang="en-GB" sz="2800" dirty="0"/>
              <a:t>10/10 rocket fuel</a:t>
            </a:r>
          </a:p>
          <a:p>
            <a:r>
              <a:rPr lang="en-GB" sz="2800" dirty="0"/>
              <a:t>-40s pick up 50s drop off for 0.5</a:t>
            </a:r>
          </a:p>
          <a:p>
            <a:r>
              <a:rPr lang="en-GB" sz="2800" dirty="0"/>
              <a:t>-2 50s for £90</a:t>
            </a:r>
          </a:p>
          <a:p>
            <a:r>
              <a:rPr lang="en-GB" sz="2800" dirty="0"/>
              <a:t>-3 50s for £120</a:t>
            </a:r>
          </a:p>
          <a:p>
            <a:endParaRPr lang="en-GB" sz="2900" i="1" dirty="0"/>
          </a:p>
        </p:txBody>
      </p:sp>
      <p:pic>
        <p:nvPicPr>
          <p:cNvPr id="4" name="Picture 3" descr="cid:image002.png@01D45C8E.FFA14EE0"/>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128658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Title 5"/>
          <p:cNvSpPr txBox="1">
            <a:spLocks/>
          </p:cNvSpPr>
          <p:nvPr/>
        </p:nvSpPr>
        <p:spPr bwMode="auto">
          <a:xfrm>
            <a:off x="1547813" y="-19050"/>
            <a:ext cx="6264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150000"/>
              </a:lnSpc>
              <a:spcBef>
                <a:spcPct val="0"/>
              </a:spcBef>
              <a:buFontTx/>
              <a:buNone/>
            </a:pPr>
            <a:endParaRPr lang="en-GB" altLang="en-US" sz="1100">
              <a:solidFill>
                <a:srgbClr val="FF0000"/>
              </a:solidFill>
              <a:cs typeface="Arial" pitchFamily="34" charset="0"/>
            </a:endParaRPr>
          </a:p>
        </p:txBody>
      </p:sp>
      <p:pic>
        <p:nvPicPr>
          <p:cNvPr id="819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 y="-19050"/>
            <a:ext cx="9086850" cy="6472238"/>
          </a:xfrm>
          <a:noFill/>
        </p:spPr>
      </p:pic>
      <p:pic>
        <p:nvPicPr>
          <p:cNvPr id="8197" name="Picture 4" descr="cid:image002.png@01D45C8E.FFA14E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949950"/>
            <a:ext cx="3981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607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Vulnerable</a:t>
            </a:r>
            <a:endParaRPr lang="en-GB" dirty="0"/>
          </a:p>
        </p:txBody>
      </p:sp>
      <p:sp>
        <p:nvSpPr>
          <p:cNvPr id="3" name="Content Placeholder 2"/>
          <p:cNvSpPr>
            <a:spLocks noGrp="1"/>
          </p:cNvSpPr>
          <p:nvPr>
            <p:ph idx="1"/>
          </p:nvPr>
        </p:nvSpPr>
        <p:spPr>
          <a:xfrm>
            <a:off x="457200" y="1124744"/>
            <a:ext cx="8229600" cy="5001419"/>
          </a:xfrm>
        </p:spPr>
        <p:txBody>
          <a:bodyPr>
            <a:normAutofit fontScale="85000" lnSpcReduction="10000"/>
          </a:bodyPr>
          <a:lstStyle/>
          <a:p>
            <a:r>
              <a:rPr lang="en-GB" sz="2600" dirty="0"/>
              <a:t>Children as young as 7 years </a:t>
            </a:r>
          </a:p>
          <a:p>
            <a:r>
              <a:rPr lang="en-GB" sz="2600" dirty="0"/>
              <a:t>14-17 years of age is the most common</a:t>
            </a:r>
          </a:p>
          <a:p>
            <a:r>
              <a:rPr lang="en-GB" sz="2600" dirty="0"/>
              <a:t>Both males and females</a:t>
            </a:r>
          </a:p>
          <a:p>
            <a:r>
              <a:rPr lang="en-GB" sz="2600" dirty="0"/>
              <a:t>White British children more likely</a:t>
            </a:r>
          </a:p>
          <a:p>
            <a:r>
              <a:rPr lang="en-GB" sz="2600" dirty="0"/>
              <a:t>Use of social media being used to make initial contact</a:t>
            </a:r>
          </a:p>
          <a:p>
            <a:r>
              <a:rPr lang="en-GB" sz="2600" dirty="0"/>
              <a:t>Class A drug users</a:t>
            </a:r>
          </a:p>
          <a:p>
            <a:r>
              <a:rPr lang="en-GB" sz="2600" dirty="0"/>
              <a:t>People will mental health issues or physical/learning difficulties</a:t>
            </a:r>
          </a:p>
          <a:p>
            <a:r>
              <a:rPr lang="en-GB" sz="2600" dirty="0"/>
              <a:t>Those having prior experience of neglect, physical/sexual abuse</a:t>
            </a:r>
          </a:p>
          <a:p>
            <a:r>
              <a:rPr lang="en-GB" sz="2600" dirty="0"/>
              <a:t>Lack of stable home, children in care</a:t>
            </a:r>
          </a:p>
          <a:p>
            <a:r>
              <a:rPr lang="en-GB" sz="2600" dirty="0"/>
              <a:t>Social isolation</a:t>
            </a:r>
          </a:p>
          <a:p>
            <a:r>
              <a:rPr lang="en-GB" sz="2600" dirty="0"/>
              <a:t>Connections with other people involved in gangs</a:t>
            </a:r>
          </a:p>
          <a:p>
            <a:r>
              <a:rPr lang="en-GB" sz="2600" dirty="0"/>
              <a:t>Excluded from mainstream education</a:t>
            </a:r>
          </a:p>
          <a:p>
            <a:r>
              <a:rPr lang="en-GB" sz="2600" dirty="0"/>
              <a:t>Foreign exchange students – (Money Mules)</a:t>
            </a:r>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77272"/>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Stages Of Grooming</a:t>
            </a:r>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pic>
        <p:nvPicPr>
          <p:cNvPr id="5" name="Picture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00807"/>
            <a:ext cx="8496944" cy="37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92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Signs/Risk Indicators</a:t>
            </a:r>
            <a:endParaRPr lang="en-GB" dirty="0"/>
          </a:p>
        </p:txBody>
      </p:sp>
      <p:sp>
        <p:nvSpPr>
          <p:cNvPr id="3" name="Content Placeholder 2"/>
          <p:cNvSpPr>
            <a:spLocks noGrp="1"/>
          </p:cNvSpPr>
          <p:nvPr>
            <p:ph idx="1"/>
          </p:nvPr>
        </p:nvSpPr>
        <p:spPr>
          <a:xfrm>
            <a:off x="395536" y="1412776"/>
            <a:ext cx="8229600" cy="4394507"/>
          </a:xfrm>
        </p:spPr>
        <p:txBody>
          <a:bodyPr>
            <a:normAutofit fontScale="55000" lnSpcReduction="20000"/>
          </a:bodyPr>
          <a:lstStyle/>
          <a:p>
            <a:r>
              <a:rPr lang="en-GB" altLang="en-US" dirty="0">
                <a:cs typeface="Arial" panose="020B0604020202020204" pitchFamily="34" charset="0"/>
              </a:rPr>
              <a:t>These children are highly </a:t>
            </a:r>
            <a:r>
              <a:rPr lang="en-GB" altLang="en-US" b="1" dirty="0">
                <a:cs typeface="Arial" panose="020B0604020202020204" pitchFamily="34" charset="0"/>
              </a:rPr>
              <a:t>unlikely to perceive themselves as a victim</a:t>
            </a:r>
          </a:p>
          <a:p>
            <a:r>
              <a:rPr lang="en-GB" altLang="en-US" dirty="0">
                <a:cs typeface="Arial" panose="020B0604020202020204" pitchFamily="34" charset="0"/>
              </a:rPr>
              <a:t>Frequent </a:t>
            </a:r>
            <a:r>
              <a:rPr lang="en-GB" altLang="en-US" b="1" dirty="0">
                <a:cs typeface="Arial" panose="020B0604020202020204" pitchFamily="34" charset="0"/>
              </a:rPr>
              <a:t>missing</a:t>
            </a:r>
            <a:r>
              <a:rPr lang="en-GB" altLang="en-US" dirty="0">
                <a:cs typeface="Arial" panose="020B0604020202020204" pitchFamily="34" charset="0"/>
              </a:rPr>
              <a:t> episodes for some</a:t>
            </a:r>
          </a:p>
          <a:p>
            <a:r>
              <a:rPr lang="en-GB" altLang="en-US" dirty="0">
                <a:cs typeface="Arial" panose="020B0604020202020204" pitchFamily="34" charset="0"/>
              </a:rPr>
              <a:t>Frequenting a number of </a:t>
            </a:r>
            <a:r>
              <a:rPr lang="en-GB" altLang="en-US" b="1" dirty="0">
                <a:cs typeface="Arial" panose="020B0604020202020204" pitchFamily="34" charset="0"/>
              </a:rPr>
              <a:t>different cities </a:t>
            </a:r>
            <a:r>
              <a:rPr lang="en-GB" altLang="en-US" dirty="0">
                <a:cs typeface="Arial" panose="020B0604020202020204" pitchFamily="34" charset="0"/>
              </a:rPr>
              <a:t>without explanation</a:t>
            </a:r>
          </a:p>
          <a:p>
            <a:r>
              <a:rPr lang="en-GB" altLang="en-US" dirty="0">
                <a:cs typeface="Arial" panose="020B0604020202020204" pitchFamily="34" charset="0"/>
              </a:rPr>
              <a:t>Found with </a:t>
            </a:r>
            <a:r>
              <a:rPr lang="en-GB" altLang="en-US" b="1" dirty="0">
                <a:cs typeface="Arial" panose="020B0604020202020204" pitchFamily="34" charset="0"/>
              </a:rPr>
              <a:t>large quantities of drugs or weapons</a:t>
            </a:r>
            <a:r>
              <a:rPr lang="en-GB" altLang="en-US" dirty="0">
                <a:cs typeface="Arial" panose="020B0604020202020204" pitchFamily="34" charset="0"/>
              </a:rPr>
              <a:t>.</a:t>
            </a:r>
          </a:p>
          <a:p>
            <a:r>
              <a:rPr lang="en-GB" altLang="en-US" b="1" dirty="0">
                <a:cs typeface="Arial" panose="020B0604020202020204" pitchFamily="34" charset="0"/>
              </a:rPr>
              <a:t>Physical Injuries</a:t>
            </a:r>
          </a:p>
          <a:p>
            <a:r>
              <a:rPr lang="en-GB" altLang="en-US" dirty="0">
                <a:cs typeface="Arial" panose="020B0604020202020204" pitchFamily="34" charset="0"/>
              </a:rPr>
              <a:t>Unexplained amounts of </a:t>
            </a:r>
            <a:r>
              <a:rPr lang="en-GB" altLang="en-US" b="1" dirty="0">
                <a:cs typeface="Arial" panose="020B0604020202020204" pitchFamily="34" charset="0"/>
              </a:rPr>
              <a:t>money, mobile phones, credit, clothing, jewellery</a:t>
            </a:r>
          </a:p>
          <a:p>
            <a:r>
              <a:rPr lang="en-GB" altLang="en-US" b="1" dirty="0">
                <a:cs typeface="Arial" panose="020B0604020202020204" pitchFamily="34" charset="0"/>
              </a:rPr>
              <a:t>Change in behaviour</a:t>
            </a:r>
            <a:r>
              <a:rPr lang="en-GB" altLang="en-US" dirty="0">
                <a:cs typeface="Arial" panose="020B0604020202020204" pitchFamily="34" charset="0"/>
              </a:rPr>
              <a:t>, </a:t>
            </a:r>
            <a:r>
              <a:rPr lang="en-GB" altLang="en-US" dirty="0" err="1">
                <a:cs typeface="Arial" panose="020B0604020202020204" pitchFamily="34" charset="0"/>
              </a:rPr>
              <a:t>ie</a:t>
            </a:r>
            <a:r>
              <a:rPr lang="en-GB" altLang="en-US" dirty="0">
                <a:cs typeface="Arial" panose="020B0604020202020204" pitchFamily="34" charset="0"/>
              </a:rPr>
              <a:t> more secretive, withdrawn, or isolated from peers, </a:t>
            </a:r>
          </a:p>
          <a:p>
            <a:r>
              <a:rPr lang="en-GB" altLang="en-US" dirty="0">
                <a:cs typeface="Arial" panose="020B0604020202020204" pitchFamily="34" charset="0"/>
              </a:rPr>
              <a:t>Unexplained absences from, or not engaged in school, college, training, or work.</a:t>
            </a:r>
          </a:p>
          <a:p>
            <a:r>
              <a:rPr lang="en-GB" altLang="en-US" dirty="0">
                <a:cs typeface="Arial" panose="020B0604020202020204" pitchFamily="34" charset="0"/>
              </a:rPr>
              <a:t>Increasingly disruptive, hostile or physically aggressive behaviour.</a:t>
            </a:r>
          </a:p>
          <a:p>
            <a:r>
              <a:rPr lang="en-GB" altLang="en-US" dirty="0">
                <a:cs typeface="Arial" panose="020B0604020202020204" pitchFamily="34" charset="0"/>
              </a:rPr>
              <a:t>Expressions around </a:t>
            </a:r>
            <a:r>
              <a:rPr lang="en-GB" altLang="en-US" b="1" dirty="0">
                <a:cs typeface="Arial" panose="020B0604020202020204" pitchFamily="34" charset="0"/>
              </a:rPr>
              <a:t>invincibility</a:t>
            </a:r>
            <a:r>
              <a:rPr lang="en-GB" altLang="en-US" dirty="0">
                <a:cs typeface="Arial" panose="020B0604020202020204" pitchFamily="34" charset="0"/>
              </a:rPr>
              <a:t> or not caring about what happens – ‘others have their back’</a:t>
            </a:r>
          </a:p>
          <a:p>
            <a:r>
              <a:rPr lang="en-GB" altLang="en-US" dirty="0">
                <a:cs typeface="Arial" panose="020B0604020202020204" pitchFamily="34" charset="0"/>
              </a:rPr>
              <a:t>Having </a:t>
            </a:r>
            <a:r>
              <a:rPr lang="en-GB" altLang="en-US" b="1" dirty="0">
                <a:cs typeface="Arial" panose="020B0604020202020204" pitchFamily="34" charset="0"/>
              </a:rPr>
              <a:t>multiple mobile phones</a:t>
            </a:r>
            <a:r>
              <a:rPr lang="en-GB" altLang="en-US" dirty="0">
                <a:cs typeface="Arial" panose="020B0604020202020204" pitchFamily="34" charset="0"/>
              </a:rPr>
              <a:t>, sim cards, frequent number changes and secretive use.</a:t>
            </a:r>
          </a:p>
          <a:p>
            <a:r>
              <a:rPr lang="en-GB" altLang="en-US" dirty="0">
                <a:cs typeface="Arial" panose="020B0604020202020204" pitchFamily="34" charset="0"/>
              </a:rPr>
              <a:t>Possession of </a:t>
            </a:r>
            <a:r>
              <a:rPr lang="en-GB" altLang="en-US" b="1" dirty="0">
                <a:cs typeface="Arial" panose="020B0604020202020204" pitchFamily="34" charset="0"/>
              </a:rPr>
              <a:t>hotel keys/cards</a:t>
            </a:r>
            <a:r>
              <a:rPr lang="en-GB" altLang="en-US" dirty="0">
                <a:cs typeface="Arial" panose="020B0604020202020204" pitchFamily="34" charset="0"/>
              </a:rPr>
              <a:t>, or keys to unknown premises.</a:t>
            </a:r>
          </a:p>
          <a:p>
            <a:r>
              <a:rPr lang="en-GB" altLang="en-US" dirty="0">
                <a:cs typeface="Arial" panose="020B0604020202020204" pitchFamily="34" charset="0"/>
              </a:rPr>
              <a:t>Entering or leaving </a:t>
            </a:r>
            <a:r>
              <a:rPr lang="en-GB" altLang="en-US" b="1" dirty="0">
                <a:cs typeface="Arial" panose="020B0604020202020204" pitchFamily="34" charset="0"/>
              </a:rPr>
              <a:t>vehicles/cars</a:t>
            </a:r>
            <a:r>
              <a:rPr lang="en-GB" altLang="en-US" dirty="0">
                <a:cs typeface="Arial" panose="020B0604020202020204" pitchFamily="34" charset="0"/>
              </a:rPr>
              <a:t> with unknown adults.</a:t>
            </a:r>
          </a:p>
          <a:p>
            <a:r>
              <a:rPr lang="en-GB" altLang="en-US" dirty="0">
                <a:cs typeface="Arial" panose="020B0604020202020204" pitchFamily="34" charset="0"/>
              </a:rPr>
              <a:t>New friendships often with the use of </a:t>
            </a:r>
            <a:r>
              <a:rPr lang="en-GB" altLang="en-US" b="1" dirty="0">
                <a:cs typeface="Arial" panose="020B0604020202020204" pitchFamily="34" charset="0"/>
              </a:rPr>
              <a:t>nicknames</a:t>
            </a:r>
            <a:r>
              <a:rPr lang="en-GB" altLang="en-US" dirty="0">
                <a:cs typeface="Arial" panose="020B0604020202020204" pitchFamily="34" charset="0"/>
              </a:rPr>
              <a:t> </a:t>
            </a:r>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Cuckooing</a:t>
            </a:r>
            <a:endParaRPr lang="en-GB" dirty="0"/>
          </a:p>
        </p:txBody>
      </p:sp>
      <p:sp>
        <p:nvSpPr>
          <p:cNvPr id="3" name="Content Placeholder 2"/>
          <p:cNvSpPr>
            <a:spLocks noGrp="1"/>
          </p:cNvSpPr>
          <p:nvPr>
            <p:ph idx="1"/>
          </p:nvPr>
        </p:nvSpPr>
        <p:spPr/>
        <p:txBody>
          <a:bodyPr>
            <a:normAutofit/>
          </a:bodyPr>
          <a:lstStyle/>
          <a:p>
            <a:pPr marL="0" indent="0">
              <a:buNone/>
            </a:pPr>
            <a:r>
              <a:rPr lang="en-GB" sz="2200" dirty="0"/>
              <a:t>Term used when gangs/OCG’s take control over a vulnerable adults address for criminal purposes – usually as a site to store/produce/sell drugs.</a:t>
            </a:r>
          </a:p>
          <a:p>
            <a:pPr marL="0" indent="0">
              <a:buNone/>
            </a:pPr>
            <a:r>
              <a:rPr lang="en-GB" sz="2200" b="1" dirty="0"/>
              <a:t>Signs: </a:t>
            </a:r>
          </a:p>
          <a:p>
            <a:r>
              <a:rPr lang="en-GB" sz="2200" dirty="0"/>
              <a:t>Number of comings and goings     </a:t>
            </a:r>
          </a:p>
          <a:p>
            <a:r>
              <a:rPr lang="en-GB" sz="2200" dirty="0"/>
              <a:t>Number of people in property</a:t>
            </a:r>
          </a:p>
          <a:p>
            <a:r>
              <a:rPr lang="en-GB" sz="2200" dirty="0"/>
              <a:t>Resident appearing to be uncomfortable</a:t>
            </a:r>
          </a:p>
          <a:p>
            <a:r>
              <a:rPr lang="en-GB" sz="2200" dirty="0"/>
              <a:t>Resident relapsing / not attending appointments</a:t>
            </a:r>
          </a:p>
          <a:p>
            <a:r>
              <a:rPr lang="en-GB" sz="2200" dirty="0"/>
              <a:t>ASB/nuisance phone calls on address</a:t>
            </a:r>
          </a:p>
          <a:p>
            <a:endParaRPr lang="en-GB" dirty="0"/>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846928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Cuckooing</a:t>
            </a:r>
            <a:endParaRPr lang="en-GB" dirty="0"/>
          </a:p>
        </p:txBody>
      </p:sp>
      <p:sp>
        <p:nvSpPr>
          <p:cNvPr id="3" name="Content Placeholder 2"/>
          <p:cNvSpPr>
            <a:spLocks noGrp="1"/>
          </p:cNvSpPr>
          <p:nvPr>
            <p:ph idx="1"/>
          </p:nvPr>
        </p:nvSpPr>
        <p:spPr/>
        <p:txBody>
          <a:bodyPr>
            <a:normAutofit/>
          </a:bodyPr>
          <a:lstStyle/>
          <a:p>
            <a:pPr marL="0" indent="0">
              <a:buNone/>
            </a:pPr>
            <a:r>
              <a:rPr lang="en-GB" sz="1800" b="1" dirty="0" smtClean="0"/>
              <a:t>There are 4 types of cuckooing :</a:t>
            </a:r>
          </a:p>
          <a:p>
            <a:pPr marL="0" indent="0">
              <a:buNone/>
            </a:pPr>
            <a:endParaRPr lang="en-GB" sz="1800" b="1" dirty="0" smtClean="0"/>
          </a:p>
          <a:p>
            <a:r>
              <a:rPr lang="en-GB" sz="1800" b="1" dirty="0" smtClean="0"/>
              <a:t>Parasitic</a:t>
            </a:r>
            <a:r>
              <a:rPr lang="en-GB" sz="1800" dirty="0" smtClean="0"/>
              <a:t>(addresses </a:t>
            </a:r>
            <a:r>
              <a:rPr lang="en-GB" sz="1800" dirty="0"/>
              <a:t>taken over by force</a:t>
            </a:r>
            <a:r>
              <a:rPr lang="en-GB" sz="1800" dirty="0" smtClean="0"/>
              <a:t>)</a:t>
            </a:r>
          </a:p>
          <a:p>
            <a:endParaRPr lang="en-GB" sz="1800" dirty="0"/>
          </a:p>
          <a:p>
            <a:r>
              <a:rPr lang="en-GB" sz="1800" b="1" dirty="0"/>
              <a:t>Quasi Cuckooing </a:t>
            </a:r>
            <a:r>
              <a:rPr lang="en-GB" sz="1800" dirty="0"/>
              <a:t>(Exploitation of persons based on vulnerability, often drug users</a:t>
            </a:r>
            <a:r>
              <a:rPr lang="en-GB" sz="1800" dirty="0" smtClean="0"/>
              <a:t>?</a:t>
            </a:r>
          </a:p>
          <a:p>
            <a:endParaRPr lang="en-GB" sz="1800" dirty="0"/>
          </a:p>
          <a:p>
            <a:r>
              <a:rPr lang="en-GB" sz="1800" b="1" dirty="0"/>
              <a:t>Coupling</a:t>
            </a:r>
            <a:r>
              <a:rPr lang="en-GB" sz="1800" dirty="0"/>
              <a:t> (Forming of a sexual relationship to take over the property</a:t>
            </a:r>
            <a:r>
              <a:rPr lang="en-GB" sz="1800" dirty="0" smtClean="0"/>
              <a:t>)</a:t>
            </a:r>
          </a:p>
          <a:p>
            <a:endParaRPr lang="en-GB" sz="1800" dirty="0" smtClean="0"/>
          </a:p>
          <a:p>
            <a:r>
              <a:rPr lang="en-GB" sz="1800" b="1" dirty="0" smtClean="0"/>
              <a:t>Local </a:t>
            </a:r>
            <a:r>
              <a:rPr lang="en-GB" sz="1800" b="1" dirty="0"/>
              <a:t>cuckooing </a:t>
            </a:r>
            <a:r>
              <a:rPr lang="en-GB" sz="1800" dirty="0"/>
              <a:t>(Local offenders taking over addresses in close proximity of their home address through exploitation or violence)</a:t>
            </a:r>
          </a:p>
          <a:p>
            <a:pPr lvl="0"/>
            <a:endParaRPr lang="en-GB" sz="1800" dirty="0"/>
          </a:p>
          <a:p>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334486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 Lines</a:t>
            </a:r>
            <a:endParaRPr lang="en-GB" dirty="0"/>
          </a:p>
        </p:txBody>
      </p:sp>
      <p:sp>
        <p:nvSpPr>
          <p:cNvPr id="3" name="Content Placeholder 2"/>
          <p:cNvSpPr>
            <a:spLocks noGrp="1"/>
          </p:cNvSpPr>
          <p:nvPr>
            <p:ph idx="1"/>
          </p:nvPr>
        </p:nvSpPr>
        <p:spPr>
          <a:xfrm>
            <a:off x="395536" y="1246570"/>
            <a:ext cx="8229600" cy="4525963"/>
          </a:xfrm>
        </p:spPr>
        <p:txBody>
          <a:bodyPr>
            <a:normAutofit/>
          </a:bodyPr>
          <a:lstStyle/>
          <a:p>
            <a:r>
              <a:rPr lang="en-GB" sz="1800" dirty="0" smtClean="0"/>
              <a:t>Usually branded</a:t>
            </a:r>
          </a:p>
          <a:p>
            <a:r>
              <a:rPr lang="en-GB" sz="1800" dirty="0" smtClean="0"/>
              <a:t>Tends to sit remotely</a:t>
            </a:r>
          </a:p>
          <a:p>
            <a:r>
              <a:rPr lang="en-GB" sz="1800" dirty="0" smtClean="0"/>
              <a:t>Is used to facilitate the criminality</a:t>
            </a:r>
          </a:p>
          <a:p>
            <a:r>
              <a:rPr lang="en-GB" sz="1800" dirty="0" smtClean="0"/>
              <a:t>Sends bulk texts</a:t>
            </a:r>
          </a:p>
          <a:p>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334486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Trap House</a:t>
            </a:r>
            <a:endParaRPr lang="en-GB" dirty="0"/>
          </a:p>
        </p:txBody>
      </p:sp>
      <p:sp>
        <p:nvSpPr>
          <p:cNvPr id="3" name="Content Placeholder 2"/>
          <p:cNvSpPr>
            <a:spLocks noGrp="1"/>
          </p:cNvSpPr>
          <p:nvPr>
            <p:ph sz="half" idx="1"/>
          </p:nvPr>
        </p:nvSpPr>
        <p:spPr/>
        <p:txBody>
          <a:bodyPr>
            <a:normAutofit fontScale="92500"/>
          </a:bodyPr>
          <a:lstStyle/>
          <a:p>
            <a:r>
              <a:rPr lang="en-GB" sz="2400" dirty="0"/>
              <a:t>Children/VA will be sent to these locations, usually miles away from home address, that are ‘owned’ by the gang/OCG’s to deal drugs</a:t>
            </a:r>
          </a:p>
          <a:p>
            <a:r>
              <a:rPr lang="en-GB" sz="2400" dirty="0"/>
              <a:t>May be cuckooed addresses or abandoned buildings</a:t>
            </a:r>
          </a:p>
          <a:p>
            <a:r>
              <a:rPr lang="en-GB" sz="2400" dirty="0"/>
              <a:t>Child/VA left on their own with drugs and often a weapon</a:t>
            </a:r>
          </a:p>
          <a:p>
            <a:r>
              <a:rPr lang="en-GB" sz="2400" dirty="0"/>
              <a:t>Transport via rail, buses or hire vehicles</a:t>
            </a:r>
          </a:p>
          <a:p>
            <a:endParaRPr lang="en-GB" dirty="0"/>
          </a:p>
        </p:txBody>
      </p:sp>
      <p:pic>
        <p:nvPicPr>
          <p:cNvPr id="5" name="Content Placeholder 11"/>
          <p:cNvPicPr>
            <a:picLocks noGrp="1" noChangeAspect="1"/>
          </p:cNvPicPr>
          <p:nvPr>
            <p:ph sz="half" idx="2"/>
          </p:nvPr>
        </p:nvPicPr>
        <p:blipFill>
          <a:blip r:embed="rId2"/>
          <a:stretch>
            <a:fillRect/>
          </a:stretch>
        </p:blipFill>
        <p:spPr>
          <a:xfrm>
            <a:off x="4648200" y="2354450"/>
            <a:ext cx="4038600" cy="3017462"/>
          </a:xfrm>
          <a:prstGeom prst="rect">
            <a:avLst/>
          </a:prstGeom>
        </p:spPr>
      </p:pic>
      <p:pic>
        <p:nvPicPr>
          <p:cNvPr id="6" name="Picture 5" descr="cid:image002.png@01D45C8E.FFA14EE0"/>
          <p:cNvPicPr/>
          <p:nvPr/>
        </p:nvPicPr>
        <p:blipFill>
          <a:blip r:embed="rId3">
            <a:extLst>
              <a:ext uri="{28A0092B-C50C-407E-A947-70E740481C1C}">
                <a14:useLocalDpi xmlns:a14="http://schemas.microsoft.com/office/drawing/2010/main" val="0"/>
              </a:ext>
            </a:extLst>
          </a:blip>
          <a:srcRect/>
          <a:stretch>
            <a:fillRect/>
          </a:stretch>
        </p:blipFill>
        <p:spPr bwMode="auto">
          <a:xfrm>
            <a:off x="2397652" y="5738602"/>
            <a:ext cx="3981450" cy="882650"/>
          </a:xfrm>
          <a:prstGeom prst="rect">
            <a:avLst/>
          </a:prstGeom>
          <a:noFill/>
          <a:ln>
            <a:noFill/>
          </a:ln>
        </p:spPr>
      </p:pic>
    </p:spTree>
    <p:extLst>
      <p:ext uri="{BB962C8B-B14F-4D97-AF65-F5344CB8AC3E}">
        <p14:creationId xmlns:p14="http://schemas.microsoft.com/office/powerpoint/2010/main" val="412519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075" y="240665"/>
            <a:ext cx="6126819" cy="1119816"/>
          </a:xfrm>
        </p:spPr>
        <p:txBody>
          <a:bodyPr/>
          <a:lstStyle/>
          <a:p>
            <a:pPr algn="ctr"/>
            <a:r>
              <a:rPr lang="en-GB" sz="3100" dirty="0">
                <a:latin typeface="Arial" panose="020B0604020202020204" pitchFamily="34" charset="0"/>
                <a:ea typeface="Verdana" panose="020B0604030504040204" pitchFamily="34" charset="0"/>
                <a:cs typeface="Arial" panose="020B0604020202020204" pitchFamily="34" charset="0"/>
              </a:rPr>
              <a:t>County Lines is not just a drugs problem.</a:t>
            </a:r>
          </a:p>
        </p:txBody>
      </p:sp>
      <p:sp>
        <p:nvSpPr>
          <p:cNvPr id="4" name="Footer Placeholder 3"/>
          <p:cNvSpPr>
            <a:spLocks noGrp="1"/>
          </p:cNvSpPr>
          <p:nvPr>
            <p:ph type="ftr" sz="quarter" idx="4294967295"/>
          </p:nvPr>
        </p:nvSpPr>
        <p:spPr/>
        <p:txBody>
          <a:bodyPr/>
          <a:lstStyle/>
          <a:p>
            <a:pPr>
              <a:defRPr/>
            </a:pPr>
            <a:r>
              <a:rPr lang="en-GB" altLang="en-US" smtClean="0"/>
              <a:t>OFFICIAL</a:t>
            </a:r>
            <a:endParaRPr lang="en-GB" altLang="en-US" dirty="0"/>
          </a:p>
        </p:txBody>
      </p:sp>
      <p:graphicFrame>
        <p:nvGraphicFramePr>
          <p:cNvPr id="6" name="Content Placeholder 5"/>
          <p:cNvGraphicFramePr>
            <a:graphicFrameLocks noGrp="1"/>
          </p:cNvGraphicFramePr>
          <p:nvPr>
            <p:ph idx="1"/>
            <p:extLst/>
          </p:nvPr>
        </p:nvGraphicFramePr>
        <p:xfrm>
          <a:off x="457200" y="1600330"/>
          <a:ext cx="8002588" cy="452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898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a:t>
            </a:r>
            <a:endParaRPr lang="en-GB" dirty="0"/>
          </a:p>
        </p:txBody>
      </p:sp>
      <p:sp>
        <p:nvSpPr>
          <p:cNvPr id="3" name="Content Placeholder 2"/>
          <p:cNvSpPr>
            <a:spLocks noGrp="1"/>
          </p:cNvSpPr>
          <p:nvPr>
            <p:ph idx="1"/>
          </p:nvPr>
        </p:nvSpPr>
        <p:spPr/>
        <p:txBody>
          <a:bodyPr>
            <a:normAutofit/>
          </a:bodyPr>
          <a:lstStyle/>
          <a:p>
            <a:r>
              <a:rPr lang="en-GB" sz="2400" dirty="0"/>
              <a:t>Explain what County lines are and the extent they are affecting local forces, regionally and nationally</a:t>
            </a:r>
          </a:p>
          <a:p>
            <a:r>
              <a:rPr lang="en-GB" sz="2400" dirty="0"/>
              <a:t>Raise awareness and increase knowledge around County lines.</a:t>
            </a:r>
          </a:p>
          <a:p>
            <a:r>
              <a:rPr lang="en-GB" sz="2400" dirty="0"/>
              <a:t>Understand that the response to county lines is a shared responsibility – Multi agency approach required.</a:t>
            </a:r>
          </a:p>
          <a:p>
            <a:r>
              <a:rPr lang="en-GB" sz="2400" dirty="0"/>
              <a:t>Provide guidance which will assist in identifying some of the key indicators of county lines.</a:t>
            </a:r>
          </a:p>
          <a:p>
            <a:endParaRPr lang="en-GB" sz="24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Signs and Indicators</a:t>
            </a:r>
            <a:endParaRPr lang="en-GB" dirty="0"/>
          </a:p>
        </p:txBody>
      </p:sp>
      <p:sp>
        <p:nvSpPr>
          <p:cNvPr id="3" name="Content Placeholder 2"/>
          <p:cNvSpPr>
            <a:spLocks noGrp="1"/>
          </p:cNvSpPr>
          <p:nvPr>
            <p:ph idx="1"/>
          </p:nvPr>
        </p:nvSpPr>
        <p:spPr/>
        <p:txBody>
          <a:bodyPr>
            <a:normAutofit/>
          </a:bodyPr>
          <a:lstStyle/>
          <a:p>
            <a:pPr marL="0" indent="0">
              <a:buNone/>
            </a:pPr>
            <a:endParaRPr lang="en-GB" sz="1800" dirty="0" smtClean="0"/>
          </a:p>
          <a:p>
            <a:pPr fontAlgn="base"/>
            <a:r>
              <a:rPr lang="en-GB" sz="1800" dirty="0"/>
              <a:t>Visitors coming to the property at unusual times of the day or night</a:t>
            </a:r>
          </a:p>
          <a:p>
            <a:pPr fontAlgn="base"/>
            <a:r>
              <a:rPr lang="en-GB" sz="1800" dirty="0"/>
              <a:t>Suspicious smells around the property</a:t>
            </a:r>
          </a:p>
          <a:p>
            <a:pPr fontAlgn="base"/>
            <a:r>
              <a:rPr lang="en-GB" sz="1800" dirty="0"/>
              <a:t>A tenant getting more visitors, or a tenant who has stopped leaving the house</a:t>
            </a:r>
          </a:p>
          <a:p>
            <a:pPr fontAlgn="base"/>
            <a:r>
              <a:rPr lang="en-GB" sz="1800" dirty="0"/>
              <a:t>Curtains or blinds almost always kept shut</a:t>
            </a:r>
          </a:p>
          <a:p>
            <a:pPr fontAlgn="base"/>
            <a:r>
              <a:rPr lang="en-GB" sz="1800" dirty="0"/>
              <a:t>An increase in anti-social behaviour at the </a:t>
            </a:r>
            <a:r>
              <a:rPr lang="en-GB" sz="1800" dirty="0" smtClean="0"/>
              <a:t>property</a:t>
            </a:r>
          </a:p>
          <a:p>
            <a:pPr fontAlgn="base"/>
            <a:r>
              <a:rPr lang="en-GB" sz="1800" dirty="0" smtClean="0"/>
              <a:t>Suspicious /Unfamiliar vehicles visiting the address</a:t>
            </a:r>
          </a:p>
          <a:p>
            <a:pPr fontAlgn="base"/>
            <a:r>
              <a:rPr lang="en-GB" sz="1800" dirty="0"/>
              <a:t>O</a:t>
            </a:r>
            <a:r>
              <a:rPr lang="en-GB" sz="1800" dirty="0" smtClean="0"/>
              <a:t>ffer </a:t>
            </a:r>
            <a:r>
              <a:rPr lang="en-GB" sz="1800" dirty="0"/>
              <a:t>to pay rent for a long period of time (for example six months up front)</a:t>
            </a:r>
          </a:p>
          <a:p>
            <a:pPr fontAlgn="base"/>
            <a:r>
              <a:rPr lang="en-GB" sz="1800" dirty="0"/>
              <a:t>Appear affluent, but want to rent an inexpensive property</a:t>
            </a:r>
          </a:p>
          <a:p>
            <a:pPr fontAlgn="base"/>
            <a:r>
              <a:rPr lang="en-GB" sz="1800" dirty="0"/>
              <a:t>Be unable to provide landlord or employment references</a:t>
            </a:r>
          </a:p>
          <a:p>
            <a:pPr fontAlgn="base"/>
            <a:r>
              <a:rPr lang="en-GB" sz="1800" dirty="0"/>
              <a:t>Prefer to pay rent in cash without justifying why this is the case</a:t>
            </a:r>
          </a:p>
          <a:p>
            <a:pPr fontAlgn="base"/>
            <a:r>
              <a:rPr lang="en-GB" sz="1800" dirty="0"/>
              <a:t>Prevent inspections at the property even when reasonable notice is given</a:t>
            </a:r>
          </a:p>
          <a:p>
            <a:pPr fontAlgn="base"/>
            <a:endParaRPr lang="en-GB" sz="1800" dirty="0"/>
          </a:p>
          <a:p>
            <a:endParaRPr lang="en-GB" sz="1800" dirty="0" smtClean="0"/>
          </a:p>
          <a:p>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3022437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Direction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1800" b="1" dirty="0" smtClean="0"/>
              <a:t>We understand CL landscape better than ever before:</a:t>
            </a:r>
          </a:p>
          <a:p>
            <a:r>
              <a:rPr lang="en-GB" sz="2000" dirty="0" smtClean="0"/>
              <a:t>Target must be the controllers/exploiters/beneficiaries</a:t>
            </a:r>
          </a:p>
          <a:p>
            <a:r>
              <a:rPr lang="en-GB" sz="2000" dirty="0" smtClean="0"/>
              <a:t>Focus on large exporters as this is where the organisers sit ( middle/upper tier)</a:t>
            </a:r>
          </a:p>
          <a:p>
            <a:r>
              <a:rPr lang="en-GB" sz="2000" dirty="0" smtClean="0"/>
              <a:t>Better understanding of illicit finance</a:t>
            </a:r>
          </a:p>
          <a:p>
            <a:r>
              <a:rPr lang="en-GB" sz="2000" dirty="0"/>
              <a:t>F</a:t>
            </a:r>
            <a:r>
              <a:rPr lang="en-GB" sz="2000" dirty="0" smtClean="0"/>
              <a:t>ind out more about how children are recruited into CL</a:t>
            </a:r>
          </a:p>
          <a:p>
            <a:r>
              <a:rPr lang="en-GB" sz="2000" dirty="0" smtClean="0"/>
              <a:t>Determine the production of crack cocaine</a:t>
            </a:r>
          </a:p>
          <a:p>
            <a:r>
              <a:rPr lang="en-GB" sz="2000" dirty="0" smtClean="0"/>
              <a:t>A genuine 4 P approach driven initially by pursue but solved through other 3 </a:t>
            </a:r>
            <a:r>
              <a:rPr lang="en-GB" sz="2000" dirty="0"/>
              <a:t>P</a:t>
            </a:r>
            <a:endParaRPr lang="en-GB" sz="2000" dirty="0" smtClean="0"/>
          </a:p>
          <a:p>
            <a:pPr>
              <a:defRPr/>
            </a:pPr>
            <a:r>
              <a:rPr lang="en-GB" sz="2000" dirty="0">
                <a:solidFill>
                  <a:schemeClr val="bg1"/>
                </a:solidFill>
              </a:rPr>
              <a:t>Recruitment of children</a:t>
            </a:r>
          </a:p>
          <a:p>
            <a:pPr>
              <a:defRPr/>
            </a:pPr>
            <a:r>
              <a:rPr lang="en-GB" sz="2000" dirty="0">
                <a:solidFill>
                  <a:schemeClr val="bg1"/>
                </a:solidFill>
              </a:rPr>
              <a:t>Illicit finance</a:t>
            </a:r>
          </a:p>
          <a:p>
            <a:pPr>
              <a:defRPr/>
            </a:pPr>
            <a:r>
              <a:rPr lang="en-GB" sz="1800" dirty="0">
                <a:solidFill>
                  <a:schemeClr val="bg1"/>
                </a:solidFill>
              </a:rPr>
              <a:t>Production of crack cocaine</a:t>
            </a:r>
          </a:p>
          <a:p>
            <a:pPr>
              <a:defRPr/>
            </a:pPr>
            <a:r>
              <a:rPr lang="en-GB" sz="1800" dirty="0">
                <a:solidFill>
                  <a:schemeClr val="bg1"/>
                </a:solidFill>
              </a:rPr>
              <a:t>Middle / upper tier management </a:t>
            </a:r>
          </a:p>
          <a:p>
            <a:pPr marL="0" indent="0">
              <a:buFontTx/>
              <a:buNone/>
              <a:defRPr/>
            </a:pPr>
            <a:endParaRPr lang="en-GB" sz="1800" dirty="0">
              <a:solidFill>
                <a:schemeClr val="bg1"/>
              </a:solidFill>
            </a:endParaRPr>
          </a:p>
          <a:p>
            <a:pPr marL="0" indent="0">
              <a:buNone/>
            </a:pPr>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33448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Response</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b="1" dirty="0"/>
              <a:t>County lines are a national threat – Police/Partners/Public all have a responsibility/part to play in targeting this type of criminality</a:t>
            </a:r>
          </a:p>
          <a:p>
            <a:pPr marL="0" indent="0">
              <a:buNone/>
            </a:pPr>
            <a:endParaRPr lang="en-GB" b="1" u="sng" dirty="0"/>
          </a:p>
          <a:p>
            <a:pPr marL="0" indent="0">
              <a:buNone/>
            </a:pPr>
            <a:r>
              <a:rPr lang="en-GB" b="1" u="sng" dirty="0"/>
              <a:t>SAFEGUARDING IS EVERYBODYS BUISNESS – EVERY CHILD MATTERS</a:t>
            </a:r>
          </a:p>
          <a:p>
            <a:pPr marL="0" indent="0">
              <a:buNone/>
            </a:pPr>
            <a:endParaRPr lang="en-GB" dirty="0"/>
          </a:p>
          <a:p>
            <a:pPr marL="0" indent="0">
              <a:buNone/>
            </a:pPr>
            <a:r>
              <a:rPr lang="en-GB" dirty="0"/>
              <a:t>Collectively how can we do achieve this?</a:t>
            </a:r>
          </a:p>
          <a:p>
            <a:pPr marL="0" indent="0">
              <a:buNone/>
            </a:pPr>
            <a:endParaRPr lang="en-GB" dirty="0"/>
          </a:p>
          <a:p>
            <a:r>
              <a:rPr lang="en-GB" b="1" dirty="0"/>
              <a:t>Information sharing </a:t>
            </a:r>
          </a:p>
          <a:p>
            <a:endParaRPr lang="en-GB" dirty="0"/>
          </a:p>
          <a:p>
            <a:r>
              <a:rPr lang="en-GB" b="1" dirty="0"/>
              <a:t>Safeguarding </a:t>
            </a:r>
          </a:p>
          <a:p>
            <a:endParaRPr lang="en-GB" b="1" dirty="0"/>
          </a:p>
          <a:p>
            <a:r>
              <a:rPr lang="en-GB" b="1" dirty="0"/>
              <a:t>Early intervention</a:t>
            </a:r>
          </a:p>
          <a:p>
            <a:endParaRPr lang="en-GB" b="1" dirty="0"/>
          </a:p>
          <a:p>
            <a:r>
              <a:rPr lang="en-GB" b="1" dirty="0"/>
              <a:t>Intelligence gathering</a:t>
            </a:r>
            <a:endParaRPr lang="en-GB" dirty="0"/>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idx="1"/>
          </p:nvPr>
        </p:nvSpPr>
        <p:spPr/>
        <p:txBody>
          <a:bodyPr>
            <a:normAutofit/>
          </a:bodyPr>
          <a:lstStyle/>
          <a:p>
            <a:pPr>
              <a:defRPr/>
            </a:pPr>
            <a:r>
              <a:rPr lang="en-GB" sz="2000" dirty="0" smtClean="0">
                <a:solidFill>
                  <a:schemeClr val="bg1"/>
                </a:solidFill>
              </a:rPr>
              <a:t>Recruitment of children</a:t>
            </a:r>
          </a:p>
          <a:p>
            <a:pPr>
              <a:defRPr/>
            </a:pPr>
            <a:r>
              <a:rPr lang="en-GB" sz="2000" dirty="0" smtClean="0">
                <a:solidFill>
                  <a:schemeClr val="bg1"/>
                </a:solidFill>
              </a:rPr>
              <a:t>Illicit </a:t>
            </a:r>
            <a:r>
              <a:rPr lang="en-GB" sz="2000" dirty="0">
                <a:solidFill>
                  <a:schemeClr val="bg1"/>
                </a:solidFill>
              </a:rPr>
              <a:t>finance</a:t>
            </a:r>
          </a:p>
          <a:p>
            <a:pPr marL="0" indent="0">
              <a:buNone/>
              <a:defRPr/>
            </a:pPr>
            <a:r>
              <a:rPr lang="en-GB" sz="1800" dirty="0">
                <a:solidFill>
                  <a:schemeClr val="bg1"/>
                </a:solidFill>
              </a:rPr>
              <a:t>Production of crack cocaine</a:t>
            </a:r>
          </a:p>
          <a:p>
            <a:pPr>
              <a:defRPr/>
            </a:pPr>
            <a:r>
              <a:rPr lang="en-GB" sz="1800" dirty="0">
                <a:solidFill>
                  <a:schemeClr val="bg1"/>
                </a:solidFill>
              </a:rPr>
              <a:t>Middle / upper tier management </a:t>
            </a:r>
          </a:p>
          <a:p>
            <a:pPr marL="0" indent="0">
              <a:buFontTx/>
              <a:buNone/>
              <a:defRPr/>
            </a:pPr>
            <a:endParaRPr lang="en-GB" sz="1800" dirty="0">
              <a:solidFill>
                <a:schemeClr val="bg1"/>
              </a:solidFill>
            </a:endParaRPr>
          </a:p>
          <a:p>
            <a:pPr marL="0" indent="0">
              <a:buNone/>
            </a:pPr>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
        <p:nvSpPr>
          <p:cNvPr id="5" name="Rectangle 4"/>
          <p:cNvSpPr/>
          <p:nvPr/>
        </p:nvSpPr>
        <p:spPr>
          <a:xfrm>
            <a:off x="683568" y="2274838"/>
            <a:ext cx="7704856" cy="3139321"/>
          </a:xfrm>
          <a:prstGeom prst="rect">
            <a:avLst/>
          </a:prstGeom>
        </p:spPr>
        <p:txBody>
          <a:bodyPr wrap="square">
            <a:spAutoFit/>
          </a:bodyPr>
          <a:lstStyle/>
          <a:p>
            <a:pPr marL="285750" indent="-285750">
              <a:buFont typeface="Arial" panose="020B0604020202020204" pitchFamily="34" charset="0"/>
              <a:buChar char="•"/>
              <a:defRPr/>
            </a:pPr>
            <a:r>
              <a:rPr lang="en-GB" altLang="en-US" dirty="0"/>
              <a:t>These children are victims – CL boys seen less as victims than CSE </a:t>
            </a:r>
            <a:r>
              <a:rPr lang="en-GB" altLang="en-US" dirty="0" smtClean="0"/>
              <a:t>girls</a:t>
            </a:r>
          </a:p>
          <a:p>
            <a:pPr marL="285750" indent="-285750">
              <a:buFont typeface="Arial" panose="020B0604020202020204" pitchFamily="34" charset="0"/>
              <a:buChar char="•"/>
              <a:defRPr/>
            </a:pPr>
            <a:endParaRPr lang="en-GB" altLang="en-US" dirty="0"/>
          </a:p>
          <a:p>
            <a:pPr marL="285750" indent="-285750">
              <a:buFont typeface="Arial" panose="020B0604020202020204" pitchFamily="34" charset="0"/>
              <a:buChar char="•"/>
              <a:defRPr/>
            </a:pPr>
            <a:r>
              <a:rPr lang="en-GB" altLang="en-US" dirty="0"/>
              <a:t>The aim is to identify and support the child prior them becoming criminalised for their </a:t>
            </a:r>
            <a:r>
              <a:rPr lang="en-GB" altLang="en-US" dirty="0" smtClean="0"/>
              <a:t>activity</a:t>
            </a:r>
          </a:p>
          <a:p>
            <a:pPr marL="285750" indent="-285750">
              <a:buFont typeface="Arial" panose="020B0604020202020204" pitchFamily="34" charset="0"/>
              <a:buChar char="•"/>
              <a:defRPr/>
            </a:pPr>
            <a:endParaRPr lang="en-GB" altLang="en-US" dirty="0"/>
          </a:p>
          <a:p>
            <a:pPr marL="285750" indent="-285750">
              <a:buFont typeface="Arial" panose="020B0604020202020204" pitchFamily="34" charset="0"/>
              <a:buChar char="•"/>
              <a:defRPr/>
            </a:pPr>
            <a:r>
              <a:rPr lang="en-GB" altLang="en-US" dirty="0"/>
              <a:t>Coordinated Multi Agency </a:t>
            </a:r>
            <a:r>
              <a:rPr lang="en-GB" altLang="en-US" dirty="0" smtClean="0"/>
              <a:t>response</a:t>
            </a:r>
          </a:p>
          <a:p>
            <a:pPr marL="285750" indent="-285750">
              <a:buFont typeface="Arial" panose="020B0604020202020204" pitchFamily="34" charset="0"/>
              <a:buChar char="•"/>
              <a:defRPr/>
            </a:pPr>
            <a:endParaRPr lang="en-GB" altLang="en-US" dirty="0" smtClean="0"/>
          </a:p>
          <a:p>
            <a:pPr marL="285750" indent="-285750">
              <a:buFont typeface="Arial" panose="020B0604020202020204" pitchFamily="34" charset="0"/>
              <a:buChar char="•"/>
              <a:defRPr/>
            </a:pPr>
            <a:r>
              <a:rPr lang="en-GB" altLang="en-US" dirty="0" smtClean="0"/>
              <a:t>Share </a:t>
            </a:r>
            <a:r>
              <a:rPr lang="en-GB" altLang="en-US" dirty="0"/>
              <a:t>intelligence – Encourage reporting – Send intelligence </a:t>
            </a:r>
            <a:r>
              <a:rPr lang="en-GB" altLang="en-US" dirty="0" smtClean="0"/>
              <a:t>to</a:t>
            </a:r>
          </a:p>
          <a:p>
            <a:pPr marL="285750" indent="-285750">
              <a:buFont typeface="Arial" panose="020B0604020202020204" pitchFamily="34" charset="0"/>
              <a:buChar char="•"/>
              <a:defRPr/>
            </a:pPr>
            <a:endParaRPr lang="en-GB" altLang="en-US" dirty="0"/>
          </a:p>
          <a:p>
            <a:pPr marL="285750" indent="-285750">
              <a:buFont typeface="Arial" panose="020B0604020202020204" pitchFamily="34" charset="0"/>
              <a:buChar char="•"/>
              <a:defRPr/>
            </a:pPr>
            <a:endParaRPr lang="en-GB" altLang="en-US" dirty="0" smtClean="0"/>
          </a:p>
          <a:p>
            <a:pPr marL="285750" indent="-285750">
              <a:buFont typeface="Arial" panose="020B0604020202020204" pitchFamily="34" charset="0"/>
              <a:buChar char="•"/>
              <a:defRPr/>
            </a:pPr>
            <a:endParaRPr lang="en-GB" altLang="en-US" dirty="0"/>
          </a:p>
        </p:txBody>
      </p:sp>
    </p:spTree>
    <p:extLst>
      <p:ext uri="{BB962C8B-B14F-4D97-AF65-F5344CB8AC3E}">
        <p14:creationId xmlns:p14="http://schemas.microsoft.com/office/powerpoint/2010/main" val="378899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85" y="2204864"/>
            <a:ext cx="8229600" cy="1143000"/>
          </a:xfrm>
        </p:spPr>
        <p:txBody>
          <a:bodyPr/>
          <a:lstStyle/>
          <a:p>
            <a:r>
              <a:rPr lang="en-GB" dirty="0" smtClean="0"/>
              <a:t>Questions ?</a:t>
            </a:r>
            <a:endParaRPr lang="en-GB" dirty="0"/>
          </a:p>
        </p:txBody>
      </p:sp>
      <p:sp>
        <p:nvSpPr>
          <p:cNvPr id="3" name="Content Placeholder 2"/>
          <p:cNvSpPr>
            <a:spLocks noGrp="1"/>
          </p:cNvSpPr>
          <p:nvPr>
            <p:ph idx="1"/>
          </p:nvPr>
        </p:nvSpPr>
        <p:spPr/>
        <p:txBody>
          <a:bodyPr>
            <a:normAutofit/>
          </a:bodyPr>
          <a:lstStyle/>
          <a:p>
            <a:pPr>
              <a:defRPr/>
            </a:pPr>
            <a:r>
              <a:rPr lang="en-GB" sz="1800" dirty="0" smtClean="0">
                <a:solidFill>
                  <a:schemeClr val="bg1"/>
                </a:solidFill>
              </a:rPr>
              <a:t>Middle </a:t>
            </a:r>
            <a:r>
              <a:rPr lang="en-GB" sz="1800" dirty="0">
                <a:solidFill>
                  <a:schemeClr val="bg1"/>
                </a:solidFill>
              </a:rPr>
              <a:t>/ upper tier management </a:t>
            </a:r>
          </a:p>
          <a:p>
            <a:pPr marL="0" indent="0">
              <a:buFontTx/>
              <a:buNone/>
              <a:defRPr/>
            </a:pPr>
            <a:endParaRPr lang="en-GB" sz="1800" dirty="0">
              <a:solidFill>
                <a:schemeClr val="bg1"/>
              </a:solidFill>
            </a:endParaRPr>
          </a:p>
          <a:p>
            <a:pPr marL="0" indent="0">
              <a:buNone/>
            </a:pPr>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3788994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County Lines Recap</a:t>
            </a:r>
            <a:endParaRPr lang="en-GB" dirty="0"/>
          </a:p>
        </p:txBody>
      </p:sp>
      <p:sp>
        <p:nvSpPr>
          <p:cNvPr id="3" name="Content Placeholder 2"/>
          <p:cNvSpPr>
            <a:spLocks noGrp="1"/>
          </p:cNvSpPr>
          <p:nvPr>
            <p:ph idx="1"/>
          </p:nvPr>
        </p:nvSpPr>
        <p:spPr/>
        <p:txBody>
          <a:bodyPr>
            <a:normAutofit/>
          </a:bodyPr>
          <a:lstStyle/>
          <a:p>
            <a:r>
              <a:rPr lang="en-GB" sz="1800" dirty="0" smtClean="0"/>
              <a:t>Drugs are the </a:t>
            </a:r>
            <a:r>
              <a:rPr lang="en-GB" sz="1800" b="1" dirty="0" smtClean="0"/>
              <a:t>most significant driver of serious violence and homicide</a:t>
            </a:r>
            <a:r>
              <a:rPr lang="en-GB" sz="1800" dirty="0" smtClean="0"/>
              <a:t>, drug dealers exploit children and vulnerable people and harm communities</a:t>
            </a:r>
          </a:p>
          <a:p>
            <a:endParaRPr lang="en-GB" sz="1800" dirty="0"/>
          </a:p>
          <a:p>
            <a:r>
              <a:rPr lang="en-GB" sz="1800" dirty="0" smtClean="0"/>
              <a:t>Cost to society estimated at 19.2bn ( Home office Data)</a:t>
            </a:r>
          </a:p>
          <a:p>
            <a:endParaRPr lang="en-GB" sz="1800" dirty="0"/>
          </a:p>
          <a:p>
            <a:r>
              <a:rPr lang="en-GB" sz="1800" dirty="0" smtClean="0"/>
              <a:t>The </a:t>
            </a:r>
            <a:r>
              <a:rPr lang="en-GB" sz="1800" b="1" dirty="0" smtClean="0"/>
              <a:t>threat is increasing </a:t>
            </a:r>
            <a:r>
              <a:rPr lang="en-GB" sz="1800" dirty="0" smtClean="0"/>
              <a:t>– global availability of drugs is at an all time high (HOD)</a:t>
            </a:r>
          </a:p>
          <a:p>
            <a:endParaRPr lang="en-GB" sz="1800" dirty="0"/>
          </a:p>
          <a:p>
            <a:r>
              <a:rPr lang="en-GB" sz="1800" dirty="0" smtClean="0"/>
              <a:t>Drug supply drives the </a:t>
            </a:r>
            <a:r>
              <a:rPr lang="en-GB" sz="1800" b="1" dirty="0" smtClean="0"/>
              <a:t>county lines ‘model’ of Class A </a:t>
            </a:r>
            <a:r>
              <a:rPr lang="en-GB" sz="1800" dirty="0" smtClean="0"/>
              <a:t>distribution which incorporates the use of </a:t>
            </a:r>
            <a:r>
              <a:rPr lang="en-GB" sz="1800" b="1" dirty="0" smtClean="0"/>
              <a:t>violence</a:t>
            </a:r>
            <a:r>
              <a:rPr lang="en-GB" sz="1800" dirty="0" smtClean="0"/>
              <a:t> and the use of children/vulnerable to supply at a local level</a:t>
            </a:r>
          </a:p>
          <a:p>
            <a:endParaRPr lang="en-GB" sz="1800" dirty="0"/>
          </a:p>
          <a:p>
            <a:r>
              <a:rPr lang="en-GB" sz="1800" dirty="0" smtClean="0"/>
              <a:t>County Lines affect </a:t>
            </a:r>
            <a:r>
              <a:rPr lang="en-GB" sz="1800" b="1" dirty="0" smtClean="0"/>
              <a:t>every force </a:t>
            </a:r>
            <a:r>
              <a:rPr lang="en-GB" sz="1800" dirty="0" smtClean="0"/>
              <a:t>in the country. London, West Midlands and Merseyside account for the highest number of exporting lines</a:t>
            </a:r>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Approach through NCLCC</a:t>
            </a:r>
            <a:endParaRPr lang="en-GB" dirty="0"/>
          </a:p>
        </p:txBody>
      </p:sp>
      <p:sp>
        <p:nvSpPr>
          <p:cNvPr id="3" name="Content Placeholder 2"/>
          <p:cNvSpPr>
            <a:spLocks noGrp="1"/>
          </p:cNvSpPr>
          <p:nvPr>
            <p:ph idx="1"/>
          </p:nvPr>
        </p:nvSpPr>
        <p:spPr/>
        <p:txBody>
          <a:bodyPr>
            <a:normAutofit/>
          </a:bodyPr>
          <a:lstStyle/>
          <a:p>
            <a:r>
              <a:rPr lang="en-GB" sz="1800" dirty="0" smtClean="0"/>
              <a:t>NCLCC - Set up in 2018 as part of the serious violence strategy</a:t>
            </a:r>
          </a:p>
          <a:p>
            <a:endParaRPr lang="en-GB" sz="1800" dirty="0" smtClean="0"/>
          </a:p>
          <a:p>
            <a:r>
              <a:rPr lang="en-GB" sz="1800" dirty="0" smtClean="0"/>
              <a:t>Joint coordination between the NCA and NPCC – Each region have a dedicated coordinator</a:t>
            </a:r>
          </a:p>
          <a:p>
            <a:endParaRPr lang="en-GB" sz="1800" dirty="0" smtClean="0"/>
          </a:p>
          <a:p>
            <a:r>
              <a:rPr lang="en-GB" sz="1800" dirty="0" smtClean="0"/>
              <a:t>‘Roll up county lines’- reduce the number of lines operating</a:t>
            </a:r>
          </a:p>
          <a:p>
            <a:endParaRPr lang="en-GB" sz="1800" dirty="0"/>
          </a:p>
          <a:p>
            <a:r>
              <a:rPr lang="en-GB" sz="1800" dirty="0" smtClean="0"/>
              <a:t>Disrupt organisers and their money, target line holders and charge. Remove phones and finance</a:t>
            </a:r>
          </a:p>
          <a:p>
            <a:endParaRPr lang="en-GB" sz="1800" dirty="0"/>
          </a:p>
          <a:p>
            <a:r>
              <a:rPr lang="en-GB" sz="1800" dirty="0" smtClean="0"/>
              <a:t>Safeguard children and vulnerable adults involved in county lines</a:t>
            </a:r>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descr="cid:image002.png@01D45C8E.FFA14EE0"/>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pic>
        <p:nvPicPr>
          <p:cNvPr id="5" name="Content Placeholder 4"/>
          <p:cNvPicPr>
            <a:picLocks noGrp="1" noChangeAspect="1"/>
          </p:cNvPicPr>
          <p:nvPr>
            <p:ph idx="1"/>
          </p:nvPr>
        </p:nvPicPr>
        <p:blipFill>
          <a:blip r:embed="rId4"/>
          <a:stretch>
            <a:fillRect/>
          </a:stretch>
        </p:blipFill>
        <p:spPr>
          <a:xfrm>
            <a:off x="432049" y="311999"/>
            <a:ext cx="4139952" cy="3230072"/>
          </a:xfrm>
          <a:prstGeom prst="rect">
            <a:avLst/>
          </a:prstGeom>
        </p:spPr>
      </p:pic>
      <p:pic>
        <p:nvPicPr>
          <p:cNvPr id="6" name="Picture 5"/>
          <p:cNvPicPr>
            <a:picLocks noChangeAspect="1"/>
          </p:cNvPicPr>
          <p:nvPr/>
        </p:nvPicPr>
        <p:blipFill>
          <a:blip r:embed="rId5"/>
          <a:stretch>
            <a:fillRect/>
          </a:stretch>
        </p:blipFill>
        <p:spPr>
          <a:xfrm>
            <a:off x="2771800" y="3573016"/>
            <a:ext cx="2854158" cy="2089261"/>
          </a:xfrm>
          <a:prstGeom prst="rect">
            <a:avLst/>
          </a:prstGeom>
        </p:spPr>
      </p:pic>
      <p:pic>
        <p:nvPicPr>
          <p:cNvPr id="7" name="Picture 6"/>
          <p:cNvPicPr>
            <a:picLocks noChangeAspect="1"/>
          </p:cNvPicPr>
          <p:nvPr/>
        </p:nvPicPr>
        <p:blipFill>
          <a:blip r:embed="rId6"/>
          <a:stretch>
            <a:fillRect/>
          </a:stretch>
        </p:blipFill>
        <p:spPr>
          <a:xfrm>
            <a:off x="4572001" y="360414"/>
            <a:ext cx="4248472" cy="3187337"/>
          </a:xfrm>
          <a:prstGeom prst="rect">
            <a:avLst/>
          </a:prstGeom>
        </p:spPr>
      </p:pic>
    </p:spTree>
    <p:extLst>
      <p:ext uri="{BB962C8B-B14F-4D97-AF65-F5344CB8AC3E}">
        <p14:creationId xmlns:p14="http://schemas.microsoft.com/office/powerpoint/2010/main" val="128658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Overview</a:t>
            </a:r>
            <a:endParaRPr lang="en-GB" dirty="0"/>
          </a:p>
        </p:txBody>
      </p:sp>
      <p:sp>
        <p:nvSpPr>
          <p:cNvPr id="3" name="Content Placeholder 2"/>
          <p:cNvSpPr>
            <a:spLocks noGrp="1"/>
          </p:cNvSpPr>
          <p:nvPr>
            <p:ph idx="1"/>
          </p:nvPr>
        </p:nvSpPr>
        <p:spPr/>
        <p:txBody>
          <a:bodyPr>
            <a:normAutofit/>
          </a:bodyPr>
          <a:lstStyle/>
          <a:p>
            <a:pPr marL="0" indent="0">
              <a:buNone/>
            </a:pPr>
            <a:r>
              <a:rPr lang="en-GB" sz="1800" b="1" dirty="0" smtClean="0"/>
              <a:t>Home office has provided investment funding to surge activity against county lines. Launched in October 2019 in includes :</a:t>
            </a:r>
          </a:p>
          <a:p>
            <a:endParaRPr lang="en-GB" sz="1800" dirty="0"/>
          </a:p>
          <a:p>
            <a:r>
              <a:rPr lang="en-GB" sz="1800" dirty="0" smtClean="0"/>
              <a:t>Expanding of the NCLCC</a:t>
            </a:r>
          </a:p>
          <a:p>
            <a:r>
              <a:rPr lang="en-GB" sz="1800" dirty="0" smtClean="0"/>
              <a:t>Increased disruption on the rail networks by the BTP County Lines Taskforce</a:t>
            </a:r>
          </a:p>
          <a:p>
            <a:r>
              <a:rPr lang="en-GB" sz="1800" dirty="0" smtClean="0"/>
              <a:t>Target operational activity against high harm lines in the three main exporting force areas ( Met / Merseyside/West </a:t>
            </a:r>
            <a:r>
              <a:rPr lang="en-GB" sz="1800" dirty="0" err="1" smtClean="0"/>
              <a:t>Mids</a:t>
            </a:r>
            <a:r>
              <a:rPr lang="en-GB" sz="1800" dirty="0" smtClean="0"/>
              <a:t>)</a:t>
            </a:r>
          </a:p>
          <a:p>
            <a:r>
              <a:rPr lang="en-GB" sz="1800" dirty="0" smtClean="0"/>
              <a:t>Surge funding to support importing  forces</a:t>
            </a:r>
          </a:p>
          <a:p>
            <a:r>
              <a:rPr lang="en-GB" sz="1800" dirty="0" smtClean="0"/>
              <a:t>Investment in new technology in Automatic Number Plate Recognition</a:t>
            </a:r>
          </a:p>
          <a:p>
            <a:r>
              <a:rPr lang="en-GB" sz="1800" dirty="0" smtClean="0"/>
              <a:t>Increased support for victims</a:t>
            </a:r>
          </a:p>
          <a:p>
            <a:endParaRPr lang="en-GB" sz="1800" dirty="0"/>
          </a:p>
          <a:p>
            <a:pPr marL="0" indent="0">
              <a:buNone/>
            </a:pPr>
            <a:r>
              <a:rPr lang="en-GB" sz="2400" b="1" dirty="0" smtClean="0"/>
              <a:t>     Vital Importing and Exporting Forces Work Together</a:t>
            </a:r>
          </a:p>
          <a:p>
            <a:endParaRPr lang="en-GB" sz="1800"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79165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391" y="183108"/>
            <a:ext cx="8852591" cy="646892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endParaRPr lang="en-GB" sz="1500" dirty="0">
              <a:solidFill>
                <a:prstClr val="white"/>
              </a:solidFill>
            </a:endParaRPr>
          </a:p>
        </p:txBody>
      </p:sp>
      <p:sp>
        <p:nvSpPr>
          <p:cNvPr id="13" name="TextBox 12"/>
          <p:cNvSpPr txBox="1"/>
          <p:nvPr/>
        </p:nvSpPr>
        <p:spPr>
          <a:xfrm>
            <a:off x="4125202" y="221547"/>
            <a:ext cx="7008299" cy="524078"/>
          </a:xfrm>
          <a:prstGeom prst="rect">
            <a:avLst/>
          </a:prstGeom>
          <a:noFill/>
        </p:spPr>
        <p:txBody>
          <a:bodyPr wrap="square" lIns="46570" tIns="23285" rIns="46570" bIns="23285" rtlCol="0">
            <a:spAutoFit/>
          </a:bodyPr>
          <a:lstStyle/>
          <a:p>
            <a:r>
              <a:rPr lang="en-GB" sz="3100" dirty="0">
                <a:solidFill>
                  <a:prstClr val="black"/>
                </a:solidFill>
                <a:latin typeface="Arial "/>
                <a:ea typeface="Verdana" panose="020B0604030504040204" pitchFamily="34" charset="0"/>
                <a:cs typeface="Verdana" panose="020B0604030504040204" pitchFamily="34" charset="0"/>
              </a:rPr>
              <a:t>National Overview</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21" y="2625730"/>
            <a:ext cx="768416" cy="1024483"/>
          </a:xfrm>
          <a:prstGeom prst="rect">
            <a:avLst/>
          </a:prstGeom>
        </p:spPr>
      </p:pic>
      <p:sp>
        <p:nvSpPr>
          <p:cNvPr id="6" name="Rounded Rectangle 5"/>
          <p:cNvSpPr/>
          <p:nvPr/>
        </p:nvSpPr>
        <p:spPr>
          <a:xfrm>
            <a:off x="2012376" y="801521"/>
            <a:ext cx="2152990" cy="14777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err="1">
                <a:solidFill>
                  <a:prstClr val="black"/>
                </a:solidFill>
              </a:rPr>
              <a:t>Approx</a:t>
            </a:r>
            <a:r>
              <a:rPr lang="en-GB" sz="1200" dirty="0">
                <a:solidFill>
                  <a:prstClr val="black"/>
                </a:solidFill>
              </a:rPr>
              <a:t> </a:t>
            </a:r>
            <a:r>
              <a:rPr lang="en-GB" sz="1200" dirty="0" smtClean="0">
                <a:solidFill>
                  <a:prstClr val="black"/>
                </a:solidFill>
              </a:rPr>
              <a:t>1300 suspected </a:t>
            </a:r>
            <a:r>
              <a:rPr lang="en-GB" sz="1200" dirty="0">
                <a:solidFill>
                  <a:prstClr val="black"/>
                </a:solidFill>
              </a:rPr>
              <a:t>county lines criminal businesses identified impacting all regions of England, Scotland &amp; Wales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314" y="3812223"/>
            <a:ext cx="930264" cy="1333519"/>
          </a:xfrm>
          <a:prstGeom prst="rect">
            <a:avLst/>
          </a:prstGeom>
        </p:spPr>
      </p:pic>
      <p:sp>
        <p:nvSpPr>
          <p:cNvPr id="8" name="Rounded Rectangle 7"/>
          <p:cNvSpPr/>
          <p:nvPr/>
        </p:nvSpPr>
        <p:spPr>
          <a:xfrm>
            <a:off x="2025644" y="3725296"/>
            <a:ext cx="2139720" cy="14204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a:solidFill>
                  <a:prstClr val="black"/>
                </a:solidFill>
              </a:rPr>
              <a:t>Extremely successful criminal business operating model: minimum estimated annual turnover of £1 - £0.5 billion per year</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2139" y="885528"/>
            <a:ext cx="877429" cy="1169823"/>
          </a:xfrm>
          <a:prstGeom prst="rect">
            <a:avLst/>
          </a:prstGeom>
        </p:spPr>
      </p:pic>
      <p:sp>
        <p:nvSpPr>
          <p:cNvPr id="10" name="Rounded Rectangle 9"/>
          <p:cNvSpPr/>
          <p:nvPr/>
        </p:nvSpPr>
        <p:spPr>
          <a:xfrm>
            <a:off x="6175599" y="941268"/>
            <a:ext cx="2306417" cy="11929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400" dirty="0">
                <a:solidFill>
                  <a:prstClr val="black"/>
                </a:solidFill>
              </a:rPr>
              <a:t>Principal commodity Crack Cocaine and Heroin</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313" y="5342909"/>
            <a:ext cx="855267" cy="1011560"/>
          </a:xfrm>
          <a:prstGeom prst="rect">
            <a:avLst/>
          </a:prstGeom>
        </p:spPr>
      </p:pic>
      <p:sp>
        <p:nvSpPr>
          <p:cNvPr id="12" name="Rounded Rectangle 11"/>
          <p:cNvSpPr/>
          <p:nvPr/>
        </p:nvSpPr>
        <p:spPr>
          <a:xfrm>
            <a:off x="2052536" y="5345069"/>
            <a:ext cx="2112828" cy="10496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a:solidFill>
                  <a:prstClr val="black"/>
                </a:solidFill>
              </a:rPr>
              <a:t>London, West Mids and Merseyside forces key exporters across UK</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3637" y="2279233"/>
            <a:ext cx="622217" cy="82956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6167" y="2416688"/>
            <a:ext cx="798122" cy="1064088"/>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6869" y="2713852"/>
            <a:ext cx="636224" cy="848238"/>
          </a:xfrm>
          <a:prstGeom prst="rect">
            <a:avLst/>
          </a:prstGeom>
        </p:spPr>
      </p:pic>
      <p:sp>
        <p:nvSpPr>
          <p:cNvPr id="18" name="Rounded Rectangle 17"/>
          <p:cNvSpPr/>
          <p:nvPr/>
        </p:nvSpPr>
        <p:spPr>
          <a:xfrm>
            <a:off x="6175597" y="2463117"/>
            <a:ext cx="2337944" cy="10989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500" dirty="0">
                <a:solidFill>
                  <a:prstClr val="black"/>
                </a:solidFill>
              </a:rPr>
              <a:t>Pockets of data link CL directly and indirectly to violence, and increase in presence of knives</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0851" y="3996710"/>
            <a:ext cx="709320" cy="945694"/>
          </a:xfrm>
          <a:prstGeom prst="rect">
            <a:avLst/>
          </a:prstGeom>
        </p:spPr>
      </p:pic>
      <p:sp>
        <p:nvSpPr>
          <p:cNvPr id="21" name="Rounded Rectangle 20"/>
          <p:cNvSpPr/>
          <p:nvPr/>
        </p:nvSpPr>
        <p:spPr>
          <a:xfrm>
            <a:off x="6175597" y="3852531"/>
            <a:ext cx="2337944" cy="11659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a:solidFill>
                  <a:prstClr val="black"/>
                </a:solidFill>
              </a:rPr>
              <a:t>Exploitation, through trafficking of children and cuckooing of adults,  remain key components of business model</a:t>
            </a:r>
          </a:p>
        </p:txBody>
      </p:sp>
      <p:pic>
        <p:nvPicPr>
          <p:cNvPr id="2" name="Picture 1"/>
          <p:cNvPicPr>
            <a:picLocks noChangeAspect="1"/>
          </p:cNvPicPr>
          <p:nvPr/>
        </p:nvPicPr>
        <p:blipFill>
          <a:blip r:embed="rId11"/>
          <a:stretch>
            <a:fillRect/>
          </a:stretch>
        </p:blipFill>
        <p:spPr>
          <a:xfrm>
            <a:off x="589130" y="2499230"/>
            <a:ext cx="855267" cy="1255188"/>
          </a:xfrm>
          <a:prstGeom prst="rect">
            <a:avLst/>
          </a:prstGeom>
        </p:spPr>
      </p:pic>
      <p:sp>
        <p:nvSpPr>
          <p:cNvPr id="22" name="Rounded Rectangle 21"/>
          <p:cNvSpPr/>
          <p:nvPr/>
        </p:nvSpPr>
        <p:spPr>
          <a:xfrm>
            <a:off x="2052537" y="2502911"/>
            <a:ext cx="2072665" cy="10230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smtClean="0">
                <a:solidFill>
                  <a:prstClr val="black"/>
                </a:solidFill>
              </a:rPr>
              <a:t>2700+ </a:t>
            </a:r>
            <a:endParaRPr lang="en-GB" sz="1200" dirty="0">
              <a:solidFill>
                <a:prstClr val="black"/>
              </a:solidFill>
            </a:endParaRPr>
          </a:p>
          <a:p>
            <a:pPr algn="ctr"/>
            <a:r>
              <a:rPr lang="en-GB" sz="1200" dirty="0">
                <a:solidFill>
                  <a:prstClr val="black"/>
                </a:solidFill>
              </a:rPr>
              <a:t>deal line numbers</a:t>
            </a:r>
          </a:p>
        </p:txBody>
      </p:sp>
      <p:pic>
        <p:nvPicPr>
          <p:cNvPr id="23" name="Picture 22"/>
          <p:cNvPicPr>
            <a:picLocks noChangeAspect="1"/>
          </p:cNvPicPr>
          <p:nvPr/>
        </p:nvPicPr>
        <p:blipFill>
          <a:blip r:embed="rId12"/>
          <a:stretch>
            <a:fillRect/>
          </a:stretch>
        </p:blipFill>
        <p:spPr>
          <a:xfrm>
            <a:off x="4638247" y="4091809"/>
            <a:ext cx="631442" cy="926702"/>
          </a:xfrm>
          <a:prstGeom prst="rect">
            <a:avLst/>
          </a:prstGeom>
        </p:spPr>
      </p:pic>
      <p:pic>
        <p:nvPicPr>
          <p:cNvPr id="4" name="Picture 3"/>
          <p:cNvPicPr>
            <a:picLocks noChangeAspect="1"/>
          </p:cNvPicPr>
          <p:nvPr/>
        </p:nvPicPr>
        <p:blipFill>
          <a:blip r:embed="rId13"/>
          <a:stretch>
            <a:fillRect/>
          </a:stretch>
        </p:blipFill>
        <p:spPr>
          <a:xfrm>
            <a:off x="4744940" y="5373728"/>
            <a:ext cx="751825" cy="1103376"/>
          </a:xfrm>
          <a:prstGeom prst="rect">
            <a:avLst/>
          </a:prstGeom>
        </p:spPr>
      </p:pic>
      <p:sp>
        <p:nvSpPr>
          <p:cNvPr id="24" name="Rounded Rectangle 23"/>
          <p:cNvSpPr/>
          <p:nvPr/>
        </p:nvSpPr>
        <p:spPr>
          <a:xfrm>
            <a:off x="6175597" y="5342908"/>
            <a:ext cx="2337944" cy="105179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6570" tIns="23285" rIns="46570" bIns="23285" rtlCol="0" anchor="ctr"/>
          <a:lstStyle/>
          <a:p>
            <a:pPr algn="ctr"/>
            <a:r>
              <a:rPr lang="en-GB" sz="1200" dirty="0">
                <a:solidFill>
                  <a:prstClr val="black"/>
                </a:solidFill>
              </a:rPr>
              <a:t>Rail network remains a key method of gaining access to markets, and moving exploited juveniles</a:t>
            </a:r>
          </a:p>
        </p:txBody>
      </p:sp>
    </p:spTree>
    <p:extLst>
      <p:ext uri="{BB962C8B-B14F-4D97-AF65-F5344CB8AC3E}">
        <p14:creationId xmlns:p14="http://schemas.microsoft.com/office/powerpoint/2010/main" val="189899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County Lines</a:t>
            </a:r>
            <a:endParaRPr lang="en-GB" dirty="0"/>
          </a:p>
        </p:txBody>
      </p:sp>
      <p:sp>
        <p:nvSpPr>
          <p:cNvPr id="3" name="Content Placeholder 2"/>
          <p:cNvSpPr>
            <a:spLocks noGrp="1"/>
          </p:cNvSpPr>
          <p:nvPr>
            <p:ph idx="1"/>
          </p:nvPr>
        </p:nvSpPr>
        <p:spPr/>
        <p:txBody>
          <a:bodyPr>
            <a:normAutofit/>
          </a:bodyPr>
          <a:lstStyle/>
          <a:p>
            <a:r>
              <a:rPr lang="en-GB" sz="2000" dirty="0"/>
              <a:t>County Lines is a term used to describe gangs or Organised criminal networks involved in exporting illegal drugs in to one or more importing areas (within the UK), using </a:t>
            </a:r>
            <a:r>
              <a:rPr lang="en-GB" sz="2000" b="1" dirty="0"/>
              <a:t>dedicated mobile phone </a:t>
            </a:r>
            <a:r>
              <a:rPr lang="en-GB" sz="2000" dirty="0"/>
              <a:t>lines or other form of </a:t>
            </a:r>
            <a:r>
              <a:rPr lang="en-GB" sz="2000" b="1" dirty="0"/>
              <a:t>'deal line</a:t>
            </a:r>
            <a:r>
              <a:rPr lang="en-GB" sz="2000" dirty="0"/>
              <a:t>'. They are likely to exploit </a:t>
            </a:r>
            <a:r>
              <a:rPr lang="en-GB" sz="2000" b="1" dirty="0"/>
              <a:t>children and vulnerable adults </a:t>
            </a:r>
            <a:r>
              <a:rPr lang="en-GB" sz="2000" dirty="0"/>
              <a:t>to move (and store) the drugs and money and they will often use coercion</a:t>
            </a:r>
            <a:r>
              <a:rPr lang="en-GB" sz="2000" b="1" dirty="0"/>
              <a:t>, intimidation, violence (including sexual violence) and weapons. </a:t>
            </a:r>
            <a:r>
              <a:rPr lang="en-GB" b="1" dirty="0"/>
              <a:t> </a:t>
            </a:r>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1286580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By </a:t>
            </a:r>
            <a:r>
              <a:rPr lang="en-GB" dirty="0"/>
              <a:t>their nature, county lines drug networks tend to operate across police and local authority boundaries, although not exclusively. As a methodology, county lines are not defined by the distance between the point of control and the point of distribution, but rather the mechanism by which that method of supply is supported; namely the use of a branded mobile telephone line, which is used to reduce to the risk of the controlling element of the line (Line Holder) from police attention, and the use of vulnerable people to facilitate the distribution. </a:t>
            </a:r>
            <a:endParaRPr lang="en-GB" dirty="0" smtClean="0"/>
          </a:p>
          <a:p>
            <a:endParaRPr lang="en-GB" dirty="0"/>
          </a:p>
          <a:p>
            <a:r>
              <a:rPr lang="en-GB" dirty="0"/>
              <a:t> </a:t>
            </a:r>
            <a:r>
              <a:rPr lang="en-GB" dirty="0" smtClean="0"/>
              <a:t>Drug </a:t>
            </a:r>
            <a:r>
              <a:rPr lang="en-GB" dirty="0"/>
              <a:t>lines operating within the mechanics outlined in the definition, but not crossing county boundaries, should still be classified as a ‘County Line’ and reported to the NCLCC via the regional intelligence departments to enable Research and </a:t>
            </a:r>
            <a:r>
              <a:rPr lang="en-GB" dirty="0" smtClean="0"/>
              <a:t>Analysis</a:t>
            </a:r>
          </a:p>
          <a:p>
            <a:endParaRPr lang="en-GB" dirty="0"/>
          </a:p>
          <a:p>
            <a:r>
              <a:rPr lang="en-GB" dirty="0" smtClean="0"/>
              <a:t>Regionally -less lines reported than anywhere else in the country</a:t>
            </a:r>
            <a:endParaRPr lang="en-GB" dirty="0"/>
          </a:p>
          <a:p>
            <a:endParaRPr lang="en-GB" dirty="0"/>
          </a:p>
        </p:txBody>
      </p:sp>
      <p:pic>
        <p:nvPicPr>
          <p:cNvPr id="4" name="Picture 3" descr="cid:image002.png@01D45C8E.FFA14EE0"/>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805264"/>
            <a:ext cx="3981450" cy="882650"/>
          </a:xfrm>
          <a:prstGeom prst="rect">
            <a:avLst/>
          </a:prstGeom>
          <a:noFill/>
          <a:ln>
            <a:noFill/>
          </a:ln>
        </p:spPr>
      </p:pic>
    </p:spTree>
    <p:extLst>
      <p:ext uri="{BB962C8B-B14F-4D97-AF65-F5344CB8AC3E}">
        <p14:creationId xmlns:p14="http://schemas.microsoft.com/office/powerpoint/2010/main" val="2560811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1460</Words>
  <Application>Microsoft Office PowerPoint</Application>
  <PresentationFormat>On-screen Show (4:3)</PresentationFormat>
  <Paragraphs>211</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County Lines </vt:lpstr>
      <vt:lpstr>Aims and Objectives</vt:lpstr>
      <vt:lpstr>County Lines Recap</vt:lpstr>
      <vt:lpstr>National Approach through NCLCC</vt:lpstr>
      <vt:lpstr>PowerPoint Presentation</vt:lpstr>
      <vt:lpstr>National Overview</vt:lpstr>
      <vt:lpstr>PowerPoint Presentation</vt:lpstr>
      <vt:lpstr>What are County Lines</vt:lpstr>
      <vt:lpstr>So What!</vt:lpstr>
      <vt:lpstr>So What?</vt:lpstr>
      <vt:lpstr>PowerPoint Presentation</vt:lpstr>
      <vt:lpstr>Who Is Vulnerable</vt:lpstr>
      <vt:lpstr>Stages Of Grooming</vt:lpstr>
      <vt:lpstr>Signs/Risk Indicators</vt:lpstr>
      <vt:lpstr>Cuckooing</vt:lpstr>
      <vt:lpstr>Types Of Cuckooing</vt:lpstr>
      <vt:lpstr>Deal Lines</vt:lpstr>
      <vt:lpstr>Trap House</vt:lpstr>
      <vt:lpstr>County Lines is not just a drugs problem.</vt:lpstr>
      <vt:lpstr>Signs and Indicators</vt:lpstr>
      <vt:lpstr>National Direction</vt:lpstr>
      <vt:lpstr>Shared Response</vt:lpstr>
      <vt:lpstr>What Next……</vt:lpstr>
      <vt:lpstr>Questions ?</vt:lpstr>
    </vt:vector>
  </TitlesOfParts>
  <Company>Northumbria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Rail County Lines</dc:title>
  <dc:creator>Kirsten Dent 6333</dc:creator>
  <cp:lastModifiedBy>Kirsten Dent 6333</cp:lastModifiedBy>
  <cp:revision>29</cp:revision>
  <dcterms:created xsi:type="dcterms:W3CDTF">2020-10-01T11:34:11Z</dcterms:created>
  <dcterms:modified xsi:type="dcterms:W3CDTF">2020-11-17T15:00:36Z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