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48" r:id="rId1"/>
  </p:sldMasterIdLst>
  <p:sldIdLst>
    <p:sldId id="256" r:id="rId2"/>
    <p:sldId id="257" r:id="rId3"/>
    <p:sldId id="258" r:id="rId4"/>
    <p:sldId id="259" r:id="rId5"/>
    <p:sldId id="260" r:id="rId6"/>
    <p:sldId id="261"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0" d="100"/>
          <a:sy n="70" d="100"/>
        </p:scale>
        <p:origin x="-1386" y="-5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0C3D058B-36F0-4F38-B00D-7E3A4C262698}" type="datetimeFigureOut">
              <a:rPr lang="en-GB" smtClean="0"/>
              <a:t>25/09/2017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02E5056-59D1-441C-A39D-4CB181E24257}" type="slidenum">
              <a:rPr lang="en-GB" smtClean="0"/>
              <a:t>‹#›</a:t>
            </a:fld>
            <a:endParaRPr lang="en-GB"/>
          </a:p>
        </p:txBody>
      </p:sp>
    </p:spTree>
    <p:extLst>
      <p:ext uri="{BB962C8B-B14F-4D97-AF65-F5344CB8AC3E}">
        <p14:creationId xmlns:p14="http://schemas.microsoft.com/office/powerpoint/2010/main" val="21346762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C3D058B-36F0-4F38-B00D-7E3A4C262698}" type="datetimeFigureOut">
              <a:rPr lang="en-GB" smtClean="0"/>
              <a:t>25/09/2017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02E5056-59D1-441C-A39D-4CB181E24257}" type="slidenum">
              <a:rPr lang="en-GB" smtClean="0"/>
              <a:t>‹#›</a:t>
            </a:fld>
            <a:endParaRPr lang="en-GB"/>
          </a:p>
        </p:txBody>
      </p:sp>
    </p:spTree>
    <p:extLst>
      <p:ext uri="{BB962C8B-B14F-4D97-AF65-F5344CB8AC3E}">
        <p14:creationId xmlns:p14="http://schemas.microsoft.com/office/powerpoint/2010/main" val="8193077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C3D058B-36F0-4F38-B00D-7E3A4C262698}" type="datetimeFigureOut">
              <a:rPr lang="en-GB" smtClean="0"/>
              <a:t>25/09/2017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02E5056-59D1-441C-A39D-4CB181E24257}" type="slidenum">
              <a:rPr lang="en-GB" smtClean="0"/>
              <a:t>‹#›</a:t>
            </a:fld>
            <a:endParaRPr lang="en-GB"/>
          </a:p>
        </p:txBody>
      </p:sp>
    </p:spTree>
    <p:extLst>
      <p:ext uri="{BB962C8B-B14F-4D97-AF65-F5344CB8AC3E}">
        <p14:creationId xmlns:p14="http://schemas.microsoft.com/office/powerpoint/2010/main" val="36870009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C3D058B-36F0-4F38-B00D-7E3A4C262698}" type="datetimeFigureOut">
              <a:rPr lang="en-GB" smtClean="0"/>
              <a:t>25/09/2017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02E5056-59D1-441C-A39D-4CB181E24257}" type="slidenum">
              <a:rPr lang="en-GB" smtClean="0"/>
              <a:t>‹#›</a:t>
            </a:fld>
            <a:endParaRPr lang="en-GB"/>
          </a:p>
        </p:txBody>
      </p:sp>
    </p:spTree>
    <p:extLst>
      <p:ext uri="{BB962C8B-B14F-4D97-AF65-F5344CB8AC3E}">
        <p14:creationId xmlns:p14="http://schemas.microsoft.com/office/powerpoint/2010/main" val="2574548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C3D058B-36F0-4F38-B00D-7E3A4C262698}" type="datetimeFigureOut">
              <a:rPr lang="en-GB" smtClean="0"/>
              <a:t>25/09/2017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02E5056-59D1-441C-A39D-4CB181E24257}" type="slidenum">
              <a:rPr lang="en-GB" smtClean="0"/>
              <a:t>‹#›</a:t>
            </a:fld>
            <a:endParaRPr lang="en-GB"/>
          </a:p>
        </p:txBody>
      </p:sp>
    </p:spTree>
    <p:extLst>
      <p:ext uri="{BB962C8B-B14F-4D97-AF65-F5344CB8AC3E}">
        <p14:creationId xmlns:p14="http://schemas.microsoft.com/office/powerpoint/2010/main" val="35796575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0C3D058B-36F0-4F38-B00D-7E3A4C262698}" type="datetimeFigureOut">
              <a:rPr lang="en-GB" smtClean="0"/>
              <a:t>25/09/2017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02E5056-59D1-441C-A39D-4CB181E24257}" type="slidenum">
              <a:rPr lang="en-GB" smtClean="0"/>
              <a:t>‹#›</a:t>
            </a:fld>
            <a:endParaRPr lang="en-GB"/>
          </a:p>
        </p:txBody>
      </p:sp>
    </p:spTree>
    <p:extLst>
      <p:ext uri="{BB962C8B-B14F-4D97-AF65-F5344CB8AC3E}">
        <p14:creationId xmlns:p14="http://schemas.microsoft.com/office/powerpoint/2010/main" val="40933151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0C3D058B-36F0-4F38-B00D-7E3A4C262698}" type="datetimeFigureOut">
              <a:rPr lang="en-GB" smtClean="0"/>
              <a:t>25/09/2017</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02E5056-59D1-441C-A39D-4CB181E24257}" type="slidenum">
              <a:rPr lang="en-GB" smtClean="0"/>
              <a:t>‹#›</a:t>
            </a:fld>
            <a:endParaRPr lang="en-GB"/>
          </a:p>
        </p:txBody>
      </p:sp>
    </p:spTree>
    <p:extLst>
      <p:ext uri="{BB962C8B-B14F-4D97-AF65-F5344CB8AC3E}">
        <p14:creationId xmlns:p14="http://schemas.microsoft.com/office/powerpoint/2010/main" val="40813353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0C3D058B-36F0-4F38-B00D-7E3A4C262698}" type="datetimeFigureOut">
              <a:rPr lang="en-GB" smtClean="0"/>
              <a:t>25/09/2017</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702E5056-59D1-441C-A39D-4CB181E24257}" type="slidenum">
              <a:rPr lang="en-GB" smtClean="0"/>
              <a:t>‹#›</a:t>
            </a:fld>
            <a:endParaRPr lang="en-GB"/>
          </a:p>
        </p:txBody>
      </p:sp>
    </p:spTree>
    <p:extLst>
      <p:ext uri="{BB962C8B-B14F-4D97-AF65-F5344CB8AC3E}">
        <p14:creationId xmlns:p14="http://schemas.microsoft.com/office/powerpoint/2010/main" val="6752759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C3D058B-36F0-4F38-B00D-7E3A4C262698}" type="datetimeFigureOut">
              <a:rPr lang="en-GB" smtClean="0"/>
              <a:t>25/09/2017</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702E5056-59D1-441C-A39D-4CB181E24257}" type="slidenum">
              <a:rPr lang="en-GB" smtClean="0"/>
              <a:t>‹#›</a:t>
            </a:fld>
            <a:endParaRPr lang="en-GB"/>
          </a:p>
        </p:txBody>
      </p:sp>
    </p:spTree>
    <p:extLst>
      <p:ext uri="{BB962C8B-B14F-4D97-AF65-F5344CB8AC3E}">
        <p14:creationId xmlns:p14="http://schemas.microsoft.com/office/powerpoint/2010/main" val="24511218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C3D058B-36F0-4F38-B00D-7E3A4C262698}" type="datetimeFigureOut">
              <a:rPr lang="en-GB" smtClean="0"/>
              <a:t>25/09/2017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02E5056-59D1-441C-A39D-4CB181E24257}" type="slidenum">
              <a:rPr lang="en-GB" smtClean="0"/>
              <a:t>‹#›</a:t>
            </a:fld>
            <a:endParaRPr lang="en-GB"/>
          </a:p>
        </p:txBody>
      </p:sp>
    </p:spTree>
    <p:extLst>
      <p:ext uri="{BB962C8B-B14F-4D97-AF65-F5344CB8AC3E}">
        <p14:creationId xmlns:p14="http://schemas.microsoft.com/office/powerpoint/2010/main" val="31581814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C3D058B-36F0-4F38-B00D-7E3A4C262698}" type="datetimeFigureOut">
              <a:rPr lang="en-GB" smtClean="0"/>
              <a:t>25/09/2017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02E5056-59D1-441C-A39D-4CB181E24257}" type="slidenum">
              <a:rPr lang="en-GB" smtClean="0"/>
              <a:t>‹#›</a:t>
            </a:fld>
            <a:endParaRPr lang="en-GB"/>
          </a:p>
        </p:txBody>
      </p:sp>
    </p:spTree>
    <p:extLst>
      <p:ext uri="{BB962C8B-B14F-4D97-AF65-F5344CB8AC3E}">
        <p14:creationId xmlns:p14="http://schemas.microsoft.com/office/powerpoint/2010/main" val="42405893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C3D058B-36F0-4F38-B00D-7E3A4C262698}" type="datetimeFigureOut">
              <a:rPr lang="en-GB" smtClean="0"/>
              <a:t>25/09/2017</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02E5056-59D1-441C-A39D-4CB181E24257}" type="slidenum">
              <a:rPr lang="en-GB" smtClean="0"/>
              <a:t>‹#›</a:t>
            </a:fld>
            <a:endParaRPr lang="en-GB"/>
          </a:p>
        </p:txBody>
      </p:sp>
    </p:spTree>
    <p:extLst>
      <p:ext uri="{BB962C8B-B14F-4D97-AF65-F5344CB8AC3E}">
        <p14:creationId xmlns:p14="http://schemas.microsoft.com/office/powerpoint/2010/main" val="36846084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11560" y="116632"/>
            <a:ext cx="7992888" cy="648072"/>
          </a:xfrm>
        </p:spPr>
        <p:txBody>
          <a:bodyPr>
            <a:normAutofit/>
          </a:bodyPr>
          <a:lstStyle/>
          <a:p>
            <a:pPr algn="l"/>
            <a:r>
              <a:rPr lang="en-GB" sz="1400" dirty="0" smtClean="0"/>
              <a:t>Figure 1 – Level of Need for Social Care Prevention in South Tyneside.</a:t>
            </a:r>
            <a:endParaRPr lang="en-GB" sz="1400" dirty="0"/>
          </a:p>
        </p:txBody>
      </p:sp>
      <p:sp>
        <p:nvSpPr>
          <p:cNvPr id="3" name="Subtitle 2"/>
          <p:cNvSpPr>
            <a:spLocks noGrp="1"/>
          </p:cNvSpPr>
          <p:nvPr>
            <p:ph type="subTitle" idx="1"/>
          </p:nvPr>
        </p:nvSpPr>
        <p:spPr/>
        <p:txBody>
          <a:bodyPr/>
          <a:lstStyle/>
          <a:p>
            <a:endParaRPr lang="en-GB" dirty="0"/>
          </a:p>
        </p:txBody>
      </p:sp>
      <p:graphicFrame>
        <p:nvGraphicFramePr>
          <p:cNvPr id="5" name="Table 4"/>
          <p:cNvGraphicFramePr>
            <a:graphicFrameLocks noGrp="1"/>
          </p:cNvGraphicFramePr>
          <p:nvPr>
            <p:extLst>
              <p:ext uri="{D42A27DB-BD31-4B8C-83A1-F6EECF244321}">
                <p14:modId xmlns:p14="http://schemas.microsoft.com/office/powerpoint/2010/main" val="1283054946"/>
              </p:ext>
            </p:extLst>
          </p:nvPr>
        </p:nvGraphicFramePr>
        <p:xfrm>
          <a:off x="467544" y="620688"/>
          <a:ext cx="8352927" cy="6202574"/>
        </p:xfrm>
        <a:graphic>
          <a:graphicData uri="http://schemas.openxmlformats.org/drawingml/2006/table">
            <a:tbl>
              <a:tblPr firstRow="1" firstCol="1" bandRow="1">
                <a:tableStyleId>{5C22544A-7EE6-4342-B048-85BDC9FD1C3A}</a:tableStyleId>
              </a:tblPr>
              <a:tblGrid>
                <a:gridCol w="1786398"/>
                <a:gridCol w="902754"/>
                <a:gridCol w="1067205"/>
                <a:gridCol w="1395533"/>
                <a:gridCol w="1067205"/>
                <a:gridCol w="2133832"/>
              </a:tblGrid>
              <a:tr h="498676">
                <a:tc>
                  <a:txBody>
                    <a:bodyPr/>
                    <a:lstStyle/>
                    <a:p>
                      <a:pPr>
                        <a:lnSpc>
                          <a:spcPct val="115000"/>
                        </a:lnSpc>
                        <a:spcAft>
                          <a:spcPts val="0"/>
                        </a:spcAft>
                      </a:pPr>
                      <a:r>
                        <a:rPr lang="en-GB" sz="900" dirty="0">
                          <a:effectLst/>
                        </a:rPr>
                        <a:t>Target Populations</a:t>
                      </a:r>
                      <a:endParaRPr lang="en-GB" sz="900" dirty="0">
                        <a:effectLst/>
                        <a:latin typeface="Calibri"/>
                        <a:ea typeface="Calibri"/>
                        <a:cs typeface="Times New Roman"/>
                      </a:endParaRPr>
                    </a:p>
                  </a:txBody>
                  <a:tcPr marL="39009" marR="39009" marT="0" marB="0"/>
                </a:tc>
                <a:tc>
                  <a:txBody>
                    <a:bodyPr/>
                    <a:lstStyle/>
                    <a:p>
                      <a:pPr>
                        <a:lnSpc>
                          <a:spcPct val="115000"/>
                        </a:lnSpc>
                        <a:spcAft>
                          <a:spcPts val="0"/>
                        </a:spcAft>
                      </a:pPr>
                      <a:r>
                        <a:rPr lang="en-GB" sz="900">
                          <a:effectLst/>
                        </a:rPr>
                        <a:t>Population Size</a:t>
                      </a:r>
                      <a:endParaRPr lang="en-GB" sz="900">
                        <a:effectLst/>
                        <a:latin typeface="Calibri"/>
                        <a:ea typeface="Calibri"/>
                        <a:cs typeface="Times New Roman"/>
                      </a:endParaRPr>
                    </a:p>
                  </a:txBody>
                  <a:tcPr marL="39009" marR="39009" marT="0" marB="0"/>
                </a:tc>
                <a:tc>
                  <a:txBody>
                    <a:bodyPr/>
                    <a:lstStyle/>
                    <a:p>
                      <a:pPr>
                        <a:lnSpc>
                          <a:spcPct val="115000"/>
                        </a:lnSpc>
                        <a:spcAft>
                          <a:spcPts val="0"/>
                        </a:spcAft>
                      </a:pPr>
                      <a:r>
                        <a:rPr lang="en-GB" sz="900">
                          <a:effectLst/>
                        </a:rPr>
                        <a:t>Adult Social Care Client Size (source: social care database)</a:t>
                      </a:r>
                      <a:endParaRPr lang="en-GB" sz="900">
                        <a:effectLst/>
                        <a:latin typeface="Calibri"/>
                        <a:ea typeface="Calibri"/>
                        <a:cs typeface="Times New Roman"/>
                      </a:endParaRPr>
                    </a:p>
                  </a:txBody>
                  <a:tcPr marL="39009" marR="39009" marT="0" marB="0"/>
                </a:tc>
                <a:tc>
                  <a:txBody>
                    <a:bodyPr/>
                    <a:lstStyle/>
                    <a:p>
                      <a:pPr>
                        <a:lnSpc>
                          <a:spcPct val="115000"/>
                        </a:lnSpc>
                        <a:spcAft>
                          <a:spcPts val="0"/>
                        </a:spcAft>
                      </a:pPr>
                      <a:r>
                        <a:rPr lang="en-GB" sz="900" dirty="0">
                          <a:effectLst/>
                        </a:rPr>
                        <a:t>Those currently not receiving social care support</a:t>
                      </a:r>
                      <a:endParaRPr lang="en-GB" sz="900" dirty="0">
                        <a:effectLst/>
                        <a:latin typeface="Calibri"/>
                        <a:ea typeface="Calibri"/>
                        <a:cs typeface="Times New Roman"/>
                      </a:endParaRPr>
                    </a:p>
                  </a:txBody>
                  <a:tcPr marL="39009" marR="39009" marT="0" marB="0"/>
                </a:tc>
                <a:tc>
                  <a:txBody>
                    <a:bodyPr/>
                    <a:lstStyle/>
                    <a:p>
                      <a:pPr>
                        <a:lnSpc>
                          <a:spcPct val="115000"/>
                        </a:lnSpc>
                        <a:spcAft>
                          <a:spcPts val="0"/>
                        </a:spcAft>
                      </a:pPr>
                      <a:r>
                        <a:rPr lang="en-GB" sz="900">
                          <a:effectLst/>
                        </a:rPr>
                        <a:t>% Not Receiving Social Care support</a:t>
                      </a:r>
                      <a:endParaRPr lang="en-GB" sz="900">
                        <a:effectLst/>
                        <a:latin typeface="Calibri"/>
                        <a:ea typeface="Calibri"/>
                        <a:cs typeface="Times New Roman"/>
                      </a:endParaRPr>
                    </a:p>
                  </a:txBody>
                  <a:tcPr marL="39009" marR="39009" marT="0" marB="0"/>
                </a:tc>
                <a:tc>
                  <a:txBody>
                    <a:bodyPr/>
                    <a:lstStyle/>
                    <a:p>
                      <a:pPr>
                        <a:lnSpc>
                          <a:spcPct val="115000"/>
                        </a:lnSpc>
                        <a:spcAft>
                          <a:spcPts val="0"/>
                        </a:spcAft>
                      </a:pPr>
                      <a:r>
                        <a:rPr lang="en-GB" sz="900">
                          <a:effectLst/>
                        </a:rPr>
                        <a:t>Population size data source</a:t>
                      </a:r>
                      <a:endParaRPr lang="en-GB" sz="900">
                        <a:effectLst/>
                        <a:latin typeface="Calibri"/>
                        <a:ea typeface="Calibri"/>
                        <a:cs typeface="Times New Roman"/>
                      </a:endParaRPr>
                    </a:p>
                  </a:txBody>
                  <a:tcPr marL="39009" marR="39009" marT="0" marB="0"/>
                </a:tc>
              </a:tr>
              <a:tr h="249338">
                <a:tc>
                  <a:txBody>
                    <a:bodyPr/>
                    <a:lstStyle/>
                    <a:p>
                      <a:pPr>
                        <a:lnSpc>
                          <a:spcPct val="115000"/>
                        </a:lnSpc>
                        <a:spcAft>
                          <a:spcPts val="0"/>
                        </a:spcAft>
                      </a:pPr>
                      <a:r>
                        <a:rPr lang="en-GB" sz="900">
                          <a:effectLst/>
                        </a:rPr>
                        <a:t>South Tyneside Population</a:t>
                      </a:r>
                      <a:endParaRPr lang="en-GB" sz="900">
                        <a:effectLst/>
                        <a:latin typeface="Calibri"/>
                        <a:ea typeface="Calibri"/>
                        <a:cs typeface="Times New Roman"/>
                      </a:endParaRPr>
                    </a:p>
                  </a:txBody>
                  <a:tcPr marL="39009" marR="39009" marT="0" marB="0"/>
                </a:tc>
                <a:tc>
                  <a:txBody>
                    <a:bodyPr/>
                    <a:lstStyle/>
                    <a:p>
                      <a:pPr>
                        <a:lnSpc>
                          <a:spcPct val="115000"/>
                        </a:lnSpc>
                        <a:spcAft>
                          <a:spcPts val="0"/>
                        </a:spcAft>
                      </a:pPr>
                      <a:r>
                        <a:rPr lang="en-GB" sz="900">
                          <a:effectLst/>
                        </a:rPr>
                        <a:t>                148,740 </a:t>
                      </a:r>
                      <a:endParaRPr lang="en-GB" sz="900">
                        <a:effectLst/>
                        <a:latin typeface="Calibri"/>
                        <a:ea typeface="Calibri"/>
                        <a:cs typeface="Times New Roman"/>
                      </a:endParaRPr>
                    </a:p>
                  </a:txBody>
                  <a:tcPr marL="39009" marR="39009" marT="0" marB="0"/>
                </a:tc>
                <a:tc>
                  <a:txBody>
                    <a:bodyPr/>
                    <a:lstStyle/>
                    <a:p>
                      <a:pPr>
                        <a:lnSpc>
                          <a:spcPct val="115000"/>
                        </a:lnSpc>
                        <a:spcAft>
                          <a:spcPts val="0"/>
                        </a:spcAft>
                      </a:pPr>
                      <a:r>
                        <a:rPr lang="en-GB" sz="900">
                          <a:effectLst/>
                        </a:rPr>
                        <a:t>                                       4,808 </a:t>
                      </a:r>
                      <a:endParaRPr lang="en-GB" sz="900">
                        <a:effectLst/>
                        <a:latin typeface="Calibri"/>
                        <a:ea typeface="Calibri"/>
                        <a:cs typeface="Times New Roman"/>
                      </a:endParaRPr>
                    </a:p>
                  </a:txBody>
                  <a:tcPr marL="39009" marR="39009" marT="0" marB="0"/>
                </a:tc>
                <a:tc>
                  <a:txBody>
                    <a:bodyPr/>
                    <a:lstStyle/>
                    <a:p>
                      <a:pPr>
                        <a:lnSpc>
                          <a:spcPct val="115000"/>
                        </a:lnSpc>
                        <a:spcAft>
                          <a:spcPts val="0"/>
                        </a:spcAft>
                      </a:pPr>
                      <a:r>
                        <a:rPr lang="en-GB" sz="900">
                          <a:effectLst/>
                        </a:rPr>
                        <a:t>                                            143,932 </a:t>
                      </a:r>
                      <a:endParaRPr lang="en-GB" sz="900">
                        <a:effectLst/>
                        <a:latin typeface="Calibri"/>
                        <a:ea typeface="Calibri"/>
                        <a:cs typeface="Times New Roman"/>
                      </a:endParaRPr>
                    </a:p>
                  </a:txBody>
                  <a:tcPr marL="39009" marR="39009" marT="0" marB="0"/>
                </a:tc>
                <a:tc>
                  <a:txBody>
                    <a:bodyPr/>
                    <a:lstStyle/>
                    <a:p>
                      <a:pPr algn="ctr">
                        <a:lnSpc>
                          <a:spcPct val="115000"/>
                        </a:lnSpc>
                        <a:spcAft>
                          <a:spcPts val="0"/>
                        </a:spcAft>
                      </a:pPr>
                      <a:r>
                        <a:rPr lang="en-GB" sz="900">
                          <a:effectLst/>
                        </a:rPr>
                        <a:t>97%</a:t>
                      </a:r>
                      <a:endParaRPr lang="en-GB" sz="900">
                        <a:effectLst/>
                        <a:latin typeface="Calibri"/>
                        <a:ea typeface="Calibri"/>
                        <a:cs typeface="Times New Roman"/>
                      </a:endParaRPr>
                    </a:p>
                  </a:txBody>
                  <a:tcPr marL="39009" marR="39009" marT="0" marB="0"/>
                </a:tc>
                <a:tc>
                  <a:txBody>
                    <a:bodyPr/>
                    <a:lstStyle/>
                    <a:p>
                      <a:pPr>
                        <a:lnSpc>
                          <a:spcPct val="115000"/>
                        </a:lnSpc>
                        <a:spcAft>
                          <a:spcPts val="0"/>
                        </a:spcAft>
                      </a:pPr>
                      <a:r>
                        <a:rPr lang="en-GB" sz="900">
                          <a:effectLst/>
                        </a:rPr>
                        <a:t>ONS</a:t>
                      </a:r>
                      <a:endParaRPr lang="en-GB" sz="900">
                        <a:effectLst/>
                        <a:latin typeface="Calibri"/>
                        <a:ea typeface="Calibri"/>
                        <a:cs typeface="Times New Roman"/>
                      </a:endParaRPr>
                    </a:p>
                  </a:txBody>
                  <a:tcPr marL="39009" marR="39009" marT="0" marB="0"/>
                </a:tc>
              </a:tr>
              <a:tr h="249338">
                <a:tc>
                  <a:txBody>
                    <a:bodyPr/>
                    <a:lstStyle/>
                    <a:p>
                      <a:pPr>
                        <a:lnSpc>
                          <a:spcPct val="115000"/>
                        </a:lnSpc>
                        <a:spcAft>
                          <a:spcPts val="0"/>
                        </a:spcAft>
                      </a:pPr>
                      <a:r>
                        <a:rPr lang="en-GB" sz="900">
                          <a:effectLst/>
                        </a:rPr>
                        <a:t>Adult Population 18+</a:t>
                      </a:r>
                      <a:endParaRPr lang="en-GB" sz="900">
                        <a:effectLst/>
                        <a:latin typeface="Calibri"/>
                        <a:ea typeface="Calibri"/>
                        <a:cs typeface="Times New Roman"/>
                      </a:endParaRPr>
                    </a:p>
                  </a:txBody>
                  <a:tcPr marL="39009" marR="39009" marT="0" marB="0"/>
                </a:tc>
                <a:tc>
                  <a:txBody>
                    <a:bodyPr/>
                    <a:lstStyle/>
                    <a:p>
                      <a:pPr>
                        <a:lnSpc>
                          <a:spcPct val="115000"/>
                        </a:lnSpc>
                        <a:spcAft>
                          <a:spcPts val="0"/>
                        </a:spcAft>
                      </a:pPr>
                      <a:r>
                        <a:rPr lang="en-GB" sz="900">
                          <a:effectLst/>
                        </a:rPr>
                        <a:t>                119,425 </a:t>
                      </a:r>
                      <a:endParaRPr lang="en-GB" sz="900">
                        <a:effectLst/>
                        <a:latin typeface="Calibri"/>
                        <a:ea typeface="Calibri"/>
                        <a:cs typeface="Times New Roman"/>
                      </a:endParaRPr>
                    </a:p>
                  </a:txBody>
                  <a:tcPr marL="39009" marR="39009" marT="0" marB="0"/>
                </a:tc>
                <a:tc>
                  <a:txBody>
                    <a:bodyPr/>
                    <a:lstStyle/>
                    <a:p>
                      <a:pPr>
                        <a:lnSpc>
                          <a:spcPct val="115000"/>
                        </a:lnSpc>
                        <a:spcAft>
                          <a:spcPts val="0"/>
                        </a:spcAft>
                      </a:pPr>
                      <a:r>
                        <a:rPr lang="en-GB" sz="900">
                          <a:effectLst/>
                        </a:rPr>
                        <a:t>                                       4,808 </a:t>
                      </a:r>
                      <a:endParaRPr lang="en-GB" sz="900">
                        <a:effectLst/>
                        <a:latin typeface="Calibri"/>
                        <a:ea typeface="Calibri"/>
                        <a:cs typeface="Times New Roman"/>
                      </a:endParaRPr>
                    </a:p>
                  </a:txBody>
                  <a:tcPr marL="39009" marR="39009" marT="0" marB="0"/>
                </a:tc>
                <a:tc>
                  <a:txBody>
                    <a:bodyPr/>
                    <a:lstStyle/>
                    <a:p>
                      <a:pPr>
                        <a:lnSpc>
                          <a:spcPct val="115000"/>
                        </a:lnSpc>
                        <a:spcAft>
                          <a:spcPts val="0"/>
                        </a:spcAft>
                      </a:pPr>
                      <a:r>
                        <a:rPr lang="en-GB" sz="900">
                          <a:effectLst/>
                        </a:rPr>
                        <a:t>                                            114,617 </a:t>
                      </a:r>
                      <a:endParaRPr lang="en-GB" sz="900">
                        <a:effectLst/>
                        <a:latin typeface="Calibri"/>
                        <a:ea typeface="Calibri"/>
                        <a:cs typeface="Times New Roman"/>
                      </a:endParaRPr>
                    </a:p>
                  </a:txBody>
                  <a:tcPr marL="39009" marR="39009" marT="0" marB="0"/>
                </a:tc>
                <a:tc>
                  <a:txBody>
                    <a:bodyPr/>
                    <a:lstStyle/>
                    <a:p>
                      <a:pPr algn="ctr">
                        <a:lnSpc>
                          <a:spcPct val="115000"/>
                        </a:lnSpc>
                        <a:spcAft>
                          <a:spcPts val="0"/>
                        </a:spcAft>
                      </a:pPr>
                      <a:r>
                        <a:rPr lang="en-GB" sz="900">
                          <a:effectLst/>
                        </a:rPr>
                        <a:t>96%</a:t>
                      </a:r>
                      <a:endParaRPr lang="en-GB" sz="900">
                        <a:effectLst/>
                        <a:latin typeface="Calibri"/>
                        <a:ea typeface="Calibri"/>
                        <a:cs typeface="Times New Roman"/>
                      </a:endParaRPr>
                    </a:p>
                  </a:txBody>
                  <a:tcPr marL="39009" marR="39009" marT="0" marB="0"/>
                </a:tc>
                <a:tc>
                  <a:txBody>
                    <a:bodyPr/>
                    <a:lstStyle/>
                    <a:p>
                      <a:pPr>
                        <a:lnSpc>
                          <a:spcPct val="115000"/>
                        </a:lnSpc>
                        <a:spcAft>
                          <a:spcPts val="0"/>
                        </a:spcAft>
                      </a:pPr>
                      <a:r>
                        <a:rPr lang="en-GB" sz="900">
                          <a:effectLst/>
                        </a:rPr>
                        <a:t>ONS</a:t>
                      </a:r>
                      <a:endParaRPr lang="en-GB" sz="900">
                        <a:effectLst/>
                        <a:latin typeface="Calibri"/>
                        <a:ea typeface="Calibri"/>
                        <a:cs typeface="Times New Roman"/>
                      </a:endParaRPr>
                    </a:p>
                  </a:txBody>
                  <a:tcPr marL="39009" marR="39009" marT="0" marB="0"/>
                </a:tc>
              </a:tr>
              <a:tr h="249338">
                <a:tc>
                  <a:txBody>
                    <a:bodyPr/>
                    <a:lstStyle/>
                    <a:p>
                      <a:pPr>
                        <a:lnSpc>
                          <a:spcPct val="115000"/>
                        </a:lnSpc>
                        <a:spcAft>
                          <a:spcPts val="0"/>
                        </a:spcAft>
                      </a:pPr>
                      <a:r>
                        <a:rPr lang="en-GB" sz="900">
                          <a:effectLst/>
                        </a:rPr>
                        <a:t>Older People 65+</a:t>
                      </a:r>
                      <a:endParaRPr lang="en-GB" sz="900">
                        <a:effectLst/>
                        <a:latin typeface="Calibri"/>
                        <a:ea typeface="Calibri"/>
                        <a:cs typeface="Times New Roman"/>
                      </a:endParaRPr>
                    </a:p>
                  </a:txBody>
                  <a:tcPr marL="39009" marR="39009" marT="0" marB="0"/>
                </a:tc>
                <a:tc>
                  <a:txBody>
                    <a:bodyPr/>
                    <a:lstStyle/>
                    <a:p>
                      <a:pPr>
                        <a:lnSpc>
                          <a:spcPct val="115000"/>
                        </a:lnSpc>
                        <a:spcAft>
                          <a:spcPts val="0"/>
                        </a:spcAft>
                      </a:pPr>
                      <a:r>
                        <a:rPr lang="en-GB" sz="900">
                          <a:effectLst/>
                        </a:rPr>
                        <a:t>                   28,812 </a:t>
                      </a:r>
                      <a:endParaRPr lang="en-GB" sz="900">
                        <a:effectLst/>
                        <a:latin typeface="Calibri"/>
                        <a:ea typeface="Calibri"/>
                        <a:cs typeface="Times New Roman"/>
                      </a:endParaRPr>
                    </a:p>
                  </a:txBody>
                  <a:tcPr marL="39009" marR="39009" marT="0" marB="0"/>
                </a:tc>
                <a:tc>
                  <a:txBody>
                    <a:bodyPr/>
                    <a:lstStyle/>
                    <a:p>
                      <a:pPr>
                        <a:lnSpc>
                          <a:spcPct val="115000"/>
                        </a:lnSpc>
                        <a:spcAft>
                          <a:spcPts val="0"/>
                        </a:spcAft>
                      </a:pPr>
                      <a:r>
                        <a:rPr lang="en-GB" sz="900">
                          <a:effectLst/>
                        </a:rPr>
                        <a:t>                                       3,564 </a:t>
                      </a:r>
                      <a:endParaRPr lang="en-GB" sz="900">
                        <a:effectLst/>
                        <a:latin typeface="Calibri"/>
                        <a:ea typeface="Calibri"/>
                        <a:cs typeface="Times New Roman"/>
                      </a:endParaRPr>
                    </a:p>
                  </a:txBody>
                  <a:tcPr marL="39009" marR="39009" marT="0" marB="0"/>
                </a:tc>
                <a:tc>
                  <a:txBody>
                    <a:bodyPr/>
                    <a:lstStyle/>
                    <a:p>
                      <a:pPr>
                        <a:lnSpc>
                          <a:spcPct val="115000"/>
                        </a:lnSpc>
                        <a:spcAft>
                          <a:spcPts val="0"/>
                        </a:spcAft>
                      </a:pPr>
                      <a:r>
                        <a:rPr lang="en-GB" sz="900">
                          <a:effectLst/>
                        </a:rPr>
                        <a:t>                                              25,248 </a:t>
                      </a:r>
                      <a:endParaRPr lang="en-GB" sz="900">
                        <a:effectLst/>
                        <a:latin typeface="Calibri"/>
                        <a:ea typeface="Calibri"/>
                        <a:cs typeface="Times New Roman"/>
                      </a:endParaRPr>
                    </a:p>
                  </a:txBody>
                  <a:tcPr marL="39009" marR="39009" marT="0" marB="0"/>
                </a:tc>
                <a:tc>
                  <a:txBody>
                    <a:bodyPr/>
                    <a:lstStyle/>
                    <a:p>
                      <a:pPr algn="ctr">
                        <a:lnSpc>
                          <a:spcPct val="115000"/>
                        </a:lnSpc>
                        <a:spcAft>
                          <a:spcPts val="0"/>
                        </a:spcAft>
                      </a:pPr>
                      <a:r>
                        <a:rPr lang="en-GB" sz="900">
                          <a:effectLst/>
                        </a:rPr>
                        <a:t>88%</a:t>
                      </a:r>
                      <a:endParaRPr lang="en-GB" sz="900">
                        <a:effectLst/>
                        <a:latin typeface="Calibri"/>
                        <a:ea typeface="Calibri"/>
                        <a:cs typeface="Times New Roman"/>
                      </a:endParaRPr>
                    </a:p>
                  </a:txBody>
                  <a:tcPr marL="39009" marR="39009" marT="0" marB="0"/>
                </a:tc>
                <a:tc>
                  <a:txBody>
                    <a:bodyPr/>
                    <a:lstStyle/>
                    <a:p>
                      <a:pPr>
                        <a:lnSpc>
                          <a:spcPct val="115000"/>
                        </a:lnSpc>
                        <a:spcAft>
                          <a:spcPts val="0"/>
                        </a:spcAft>
                      </a:pPr>
                      <a:r>
                        <a:rPr lang="en-GB" sz="900">
                          <a:effectLst/>
                        </a:rPr>
                        <a:t>ONS</a:t>
                      </a:r>
                      <a:endParaRPr lang="en-GB" sz="900">
                        <a:effectLst/>
                        <a:latin typeface="Calibri"/>
                        <a:ea typeface="Calibri"/>
                        <a:cs typeface="Times New Roman"/>
                      </a:endParaRPr>
                    </a:p>
                  </a:txBody>
                  <a:tcPr marL="39009" marR="39009" marT="0" marB="0"/>
                </a:tc>
              </a:tr>
              <a:tr h="249338">
                <a:tc>
                  <a:txBody>
                    <a:bodyPr/>
                    <a:lstStyle/>
                    <a:p>
                      <a:pPr>
                        <a:lnSpc>
                          <a:spcPct val="115000"/>
                        </a:lnSpc>
                        <a:spcAft>
                          <a:spcPts val="0"/>
                        </a:spcAft>
                      </a:pPr>
                      <a:r>
                        <a:rPr lang="en-GB" sz="900">
                          <a:effectLst/>
                        </a:rPr>
                        <a:t>Older People 85+</a:t>
                      </a:r>
                      <a:endParaRPr lang="en-GB" sz="900">
                        <a:effectLst/>
                        <a:latin typeface="Calibri"/>
                        <a:ea typeface="Calibri"/>
                        <a:cs typeface="Times New Roman"/>
                      </a:endParaRPr>
                    </a:p>
                  </a:txBody>
                  <a:tcPr marL="39009" marR="39009" marT="0" marB="0"/>
                </a:tc>
                <a:tc>
                  <a:txBody>
                    <a:bodyPr/>
                    <a:lstStyle/>
                    <a:p>
                      <a:pPr>
                        <a:lnSpc>
                          <a:spcPct val="115000"/>
                        </a:lnSpc>
                        <a:spcAft>
                          <a:spcPts val="0"/>
                        </a:spcAft>
                      </a:pPr>
                      <a:r>
                        <a:rPr lang="en-GB" sz="900">
                          <a:effectLst/>
                        </a:rPr>
                        <a:t>                     3,923 </a:t>
                      </a:r>
                      <a:endParaRPr lang="en-GB" sz="900">
                        <a:effectLst/>
                        <a:latin typeface="Calibri"/>
                        <a:ea typeface="Calibri"/>
                        <a:cs typeface="Times New Roman"/>
                      </a:endParaRPr>
                    </a:p>
                  </a:txBody>
                  <a:tcPr marL="39009" marR="39009" marT="0" marB="0"/>
                </a:tc>
                <a:tc>
                  <a:txBody>
                    <a:bodyPr/>
                    <a:lstStyle/>
                    <a:p>
                      <a:pPr>
                        <a:lnSpc>
                          <a:spcPct val="115000"/>
                        </a:lnSpc>
                        <a:spcAft>
                          <a:spcPts val="0"/>
                        </a:spcAft>
                      </a:pPr>
                      <a:r>
                        <a:rPr lang="en-GB" sz="900">
                          <a:effectLst/>
                        </a:rPr>
                        <a:t>                                       1,745 </a:t>
                      </a:r>
                      <a:endParaRPr lang="en-GB" sz="900">
                        <a:effectLst/>
                        <a:latin typeface="Calibri"/>
                        <a:ea typeface="Calibri"/>
                        <a:cs typeface="Times New Roman"/>
                      </a:endParaRPr>
                    </a:p>
                  </a:txBody>
                  <a:tcPr marL="39009" marR="39009" marT="0" marB="0"/>
                </a:tc>
                <a:tc>
                  <a:txBody>
                    <a:bodyPr/>
                    <a:lstStyle/>
                    <a:p>
                      <a:pPr>
                        <a:lnSpc>
                          <a:spcPct val="115000"/>
                        </a:lnSpc>
                        <a:spcAft>
                          <a:spcPts val="0"/>
                        </a:spcAft>
                      </a:pPr>
                      <a:r>
                        <a:rPr lang="en-GB" sz="900">
                          <a:effectLst/>
                        </a:rPr>
                        <a:t>                                                2,178 </a:t>
                      </a:r>
                      <a:endParaRPr lang="en-GB" sz="900">
                        <a:effectLst/>
                        <a:latin typeface="Calibri"/>
                        <a:ea typeface="Calibri"/>
                        <a:cs typeface="Times New Roman"/>
                      </a:endParaRPr>
                    </a:p>
                  </a:txBody>
                  <a:tcPr marL="39009" marR="39009" marT="0" marB="0"/>
                </a:tc>
                <a:tc>
                  <a:txBody>
                    <a:bodyPr/>
                    <a:lstStyle/>
                    <a:p>
                      <a:pPr algn="ctr">
                        <a:lnSpc>
                          <a:spcPct val="115000"/>
                        </a:lnSpc>
                        <a:spcAft>
                          <a:spcPts val="0"/>
                        </a:spcAft>
                      </a:pPr>
                      <a:r>
                        <a:rPr lang="en-GB" sz="900">
                          <a:effectLst/>
                        </a:rPr>
                        <a:t>56%</a:t>
                      </a:r>
                      <a:endParaRPr lang="en-GB" sz="900">
                        <a:effectLst/>
                        <a:latin typeface="Calibri"/>
                        <a:ea typeface="Calibri"/>
                        <a:cs typeface="Times New Roman"/>
                      </a:endParaRPr>
                    </a:p>
                  </a:txBody>
                  <a:tcPr marL="39009" marR="39009" marT="0" marB="0"/>
                </a:tc>
                <a:tc>
                  <a:txBody>
                    <a:bodyPr/>
                    <a:lstStyle/>
                    <a:p>
                      <a:pPr>
                        <a:lnSpc>
                          <a:spcPct val="115000"/>
                        </a:lnSpc>
                        <a:spcAft>
                          <a:spcPts val="0"/>
                        </a:spcAft>
                      </a:pPr>
                      <a:r>
                        <a:rPr lang="en-GB" sz="900">
                          <a:effectLst/>
                        </a:rPr>
                        <a:t>ONS</a:t>
                      </a:r>
                      <a:endParaRPr lang="en-GB" sz="900">
                        <a:effectLst/>
                        <a:latin typeface="Calibri"/>
                        <a:ea typeface="Calibri"/>
                        <a:cs typeface="Times New Roman"/>
                      </a:endParaRPr>
                    </a:p>
                  </a:txBody>
                  <a:tcPr marL="39009" marR="39009" marT="0" marB="0"/>
                </a:tc>
              </a:tr>
              <a:tr h="249338">
                <a:tc>
                  <a:txBody>
                    <a:bodyPr/>
                    <a:lstStyle/>
                    <a:p>
                      <a:pPr>
                        <a:lnSpc>
                          <a:spcPct val="115000"/>
                        </a:lnSpc>
                        <a:spcAft>
                          <a:spcPts val="0"/>
                        </a:spcAft>
                      </a:pPr>
                      <a:r>
                        <a:rPr lang="en-GB" sz="900">
                          <a:effectLst/>
                        </a:rPr>
                        <a:t>Physical Inactivity</a:t>
                      </a:r>
                      <a:endParaRPr lang="en-GB" sz="900">
                        <a:effectLst/>
                        <a:latin typeface="Calibri"/>
                        <a:ea typeface="Calibri"/>
                        <a:cs typeface="Times New Roman"/>
                      </a:endParaRPr>
                    </a:p>
                  </a:txBody>
                  <a:tcPr marL="39009" marR="39009" marT="0" marB="0"/>
                </a:tc>
                <a:tc>
                  <a:txBody>
                    <a:bodyPr/>
                    <a:lstStyle/>
                    <a:p>
                      <a:pPr>
                        <a:lnSpc>
                          <a:spcPct val="115000"/>
                        </a:lnSpc>
                        <a:spcAft>
                          <a:spcPts val="0"/>
                        </a:spcAft>
                      </a:pPr>
                      <a:r>
                        <a:rPr lang="en-GB" sz="900">
                          <a:effectLst/>
                        </a:rPr>
                        <a:t>                   45,753 </a:t>
                      </a:r>
                      <a:endParaRPr lang="en-GB" sz="900">
                        <a:effectLst/>
                        <a:latin typeface="Calibri"/>
                        <a:ea typeface="Calibri"/>
                        <a:cs typeface="Times New Roman"/>
                      </a:endParaRPr>
                    </a:p>
                  </a:txBody>
                  <a:tcPr marL="39009" marR="39009" marT="0" marB="0"/>
                </a:tc>
                <a:tc>
                  <a:txBody>
                    <a:bodyPr/>
                    <a:lstStyle/>
                    <a:p>
                      <a:pPr>
                        <a:lnSpc>
                          <a:spcPct val="115000"/>
                        </a:lnSpc>
                        <a:spcAft>
                          <a:spcPts val="0"/>
                        </a:spcAft>
                      </a:pPr>
                      <a:r>
                        <a:rPr lang="en-GB" sz="900">
                          <a:effectLst/>
                        </a:rPr>
                        <a:t> unknown </a:t>
                      </a:r>
                      <a:endParaRPr lang="en-GB" sz="900">
                        <a:effectLst/>
                        <a:latin typeface="Calibri"/>
                        <a:ea typeface="Calibri"/>
                        <a:cs typeface="Times New Roman"/>
                      </a:endParaRPr>
                    </a:p>
                  </a:txBody>
                  <a:tcPr marL="39009" marR="39009" marT="0" marB="0"/>
                </a:tc>
                <a:tc>
                  <a:txBody>
                    <a:bodyPr/>
                    <a:lstStyle/>
                    <a:p>
                      <a:pPr>
                        <a:lnSpc>
                          <a:spcPct val="115000"/>
                        </a:lnSpc>
                        <a:spcAft>
                          <a:spcPts val="0"/>
                        </a:spcAft>
                      </a:pPr>
                      <a:r>
                        <a:rPr lang="en-GB" sz="900">
                          <a:effectLst/>
                        </a:rPr>
                        <a:t> unknown </a:t>
                      </a:r>
                      <a:endParaRPr lang="en-GB" sz="900">
                        <a:effectLst/>
                        <a:latin typeface="Calibri"/>
                        <a:ea typeface="Calibri"/>
                        <a:cs typeface="Times New Roman"/>
                      </a:endParaRPr>
                    </a:p>
                  </a:txBody>
                  <a:tcPr marL="39009" marR="39009" marT="0" marB="0"/>
                </a:tc>
                <a:tc>
                  <a:txBody>
                    <a:bodyPr/>
                    <a:lstStyle/>
                    <a:p>
                      <a:pPr algn="ctr">
                        <a:lnSpc>
                          <a:spcPct val="115000"/>
                        </a:lnSpc>
                        <a:spcAft>
                          <a:spcPts val="0"/>
                        </a:spcAft>
                      </a:pPr>
                      <a:r>
                        <a:rPr lang="en-GB" sz="900">
                          <a:effectLst/>
                        </a:rPr>
                        <a:t>unknown</a:t>
                      </a:r>
                      <a:endParaRPr lang="en-GB" sz="900">
                        <a:effectLst/>
                        <a:latin typeface="Calibri"/>
                        <a:ea typeface="Calibri"/>
                        <a:cs typeface="Times New Roman"/>
                      </a:endParaRPr>
                    </a:p>
                  </a:txBody>
                  <a:tcPr marL="39009" marR="39009" marT="0" marB="0"/>
                </a:tc>
                <a:tc>
                  <a:txBody>
                    <a:bodyPr/>
                    <a:lstStyle/>
                    <a:p>
                      <a:pPr>
                        <a:lnSpc>
                          <a:spcPct val="115000"/>
                        </a:lnSpc>
                        <a:spcAft>
                          <a:spcPts val="0"/>
                        </a:spcAft>
                      </a:pPr>
                      <a:r>
                        <a:rPr lang="en-GB" sz="900">
                          <a:effectLst/>
                        </a:rPr>
                        <a:t>Sport England</a:t>
                      </a:r>
                      <a:endParaRPr lang="en-GB" sz="900">
                        <a:effectLst/>
                        <a:latin typeface="Calibri"/>
                        <a:ea typeface="Calibri"/>
                        <a:cs typeface="Times New Roman"/>
                      </a:endParaRPr>
                    </a:p>
                  </a:txBody>
                  <a:tcPr marL="39009" marR="39009" marT="0" marB="0"/>
                </a:tc>
              </a:tr>
              <a:tr h="249338">
                <a:tc>
                  <a:txBody>
                    <a:bodyPr/>
                    <a:lstStyle/>
                    <a:p>
                      <a:pPr>
                        <a:lnSpc>
                          <a:spcPct val="115000"/>
                        </a:lnSpc>
                        <a:spcAft>
                          <a:spcPts val="0"/>
                        </a:spcAft>
                      </a:pPr>
                      <a:r>
                        <a:rPr lang="en-GB" sz="900">
                          <a:effectLst/>
                        </a:rPr>
                        <a:t>Long Term Illness or Disability^</a:t>
                      </a:r>
                      <a:endParaRPr lang="en-GB" sz="900">
                        <a:effectLst/>
                        <a:latin typeface="Calibri"/>
                        <a:ea typeface="Calibri"/>
                        <a:cs typeface="Times New Roman"/>
                      </a:endParaRPr>
                    </a:p>
                  </a:txBody>
                  <a:tcPr marL="39009" marR="39009" marT="0" marB="0"/>
                </a:tc>
                <a:tc>
                  <a:txBody>
                    <a:bodyPr/>
                    <a:lstStyle/>
                    <a:p>
                      <a:pPr>
                        <a:lnSpc>
                          <a:spcPct val="115000"/>
                        </a:lnSpc>
                        <a:spcAft>
                          <a:spcPts val="0"/>
                        </a:spcAft>
                      </a:pPr>
                      <a:r>
                        <a:rPr lang="en-GB" sz="900">
                          <a:effectLst/>
                        </a:rPr>
                        <a:t>                   34,656 </a:t>
                      </a:r>
                      <a:endParaRPr lang="en-GB" sz="900">
                        <a:effectLst/>
                        <a:latin typeface="Calibri"/>
                        <a:ea typeface="Calibri"/>
                        <a:cs typeface="Times New Roman"/>
                      </a:endParaRPr>
                    </a:p>
                  </a:txBody>
                  <a:tcPr marL="39009" marR="39009" marT="0" marB="0"/>
                </a:tc>
                <a:tc>
                  <a:txBody>
                    <a:bodyPr/>
                    <a:lstStyle/>
                    <a:p>
                      <a:pPr>
                        <a:lnSpc>
                          <a:spcPct val="115000"/>
                        </a:lnSpc>
                        <a:spcAft>
                          <a:spcPts val="0"/>
                        </a:spcAft>
                      </a:pPr>
                      <a:r>
                        <a:rPr lang="en-GB" sz="900">
                          <a:effectLst/>
                        </a:rPr>
                        <a:t>                                       4,831 </a:t>
                      </a:r>
                      <a:endParaRPr lang="en-GB" sz="900">
                        <a:effectLst/>
                        <a:latin typeface="Calibri"/>
                        <a:ea typeface="Calibri"/>
                        <a:cs typeface="Times New Roman"/>
                      </a:endParaRPr>
                    </a:p>
                  </a:txBody>
                  <a:tcPr marL="39009" marR="39009" marT="0" marB="0"/>
                </a:tc>
                <a:tc>
                  <a:txBody>
                    <a:bodyPr/>
                    <a:lstStyle/>
                    <a:p>
                      <a:pPr>
                        <a:lnSpc>
                          <a:spcPct val="115000"/>
                        </a:lnSpc>
                        <a:spcAft>
                          <a:spcPts val="0"/>
                        </a:spcAft>
                      </a:pPr>
                      <a:r>
                        <a:rPr lang="en-GB" sz="900">
                          <a:effectLst/>
                        </a:rPr>
                        <a:t>                                              29,825 </a:t>
                      </a:r>
                      <a:endParaRPr lang="en-GB" sz="900">
                        <a:effectLst/>
                        <a:latin typeface="Calibri"/>
                        <a:ea typeface="Calibri"/>
                        <a:cs typeface="Times New Roman"/>
                      </a:endParaRPr>
                    </a:p>
                  </a:txBody>
                  <a:tcPr marL="39009" marR="39009" marT="0" marB="0"/>
                </a:tc>
                <a:tc>
                  <a:txBody>
                    <a:bodyPr/>
                    <a:lstStyle/>
                    <a:p>
                      <a:pPr algn="ctr">
                        <a:lnSpc>
                          <a:spcPct val="115000"/>
                        </a:lnSpc>
                        <a:spcAft>
                          <a:spcPts val="0"/>
                        </a:spcAft>
                      </a:pPr>
                      <a:r>
                        <a:rPr lang="en-GB" sz="900">
                          <a:effectLst/>
                        </a:rPr>
                        <a:t>86%</a:t>
                      </a:r>
                      <a:endParaRPr lang="en-GB" sz="900">
                        <a:effectLst/>
                        <a:latin typeface="Calibri"/>
                        <a:ea typeface="Calibri"/>
                        <a:cs typeface="Times New Roman"/>
                      </a:endParaRPr>
                    </a:p>
                  </a:txBody>
                  <a:tcPr marL="39009" marR="39009" marT="0" marB="0"/>
                </a:tc>
                <a:tc>
                  <a:txBody>
                    <a:bodyPr/>
                    <a:lstStyle/>
                    <a:p>
                      <a:pPr>
                        <a:lnSpc>
                          <a:spcPct val="115000"/>
                        </a:lnSpc>
                        <a:spcAft>
                          <a:spcPts val="0"/>
                        </a:spcAft>
                      </a:pPr>
                      <a:r>
                        <a:rPr lang="en-GB" sz="900">
                          <a:effectLst/>
                        </a:rPr>
                        <a:t>Sport England</a:t>
                      </a:r>
                      <a:endParaRPr lang="en-GB" sz="900">
                        <a:effectLst/>
                        <a:latin typeface="Calibri"/>
                        <a:ea typeface="Calibri"/>
                        <a:cs typeface="Times New Roman"/>
                      </a:endParaRPr>
                    </a:p>
                  </a:txBody>
                  <a:tcPr marL="39009" marR="39009" marT="0" marB="0"/>
                </a:tc>
              </a:tr>
              <a:tr h="249338">
                <a:tc>
                  <a:txBody>
                    <a:bodyPr/>
                    <a:lstStyle/>
                    <a:p>
                      <a:pPr>
                        <a:lnSpc>
                          <a:spcPct val="115000"/>
                        </a:lnSpc>
                        <a:spcAft>
                          <a:spcPts val="0"/>
                        </a:spcAft>
                      </a:pPr>
                      <a:r>
                        <a:rPr lang="en-GB" sz="900">
                          <a:effectLst/>
                        </a:rPr>
                        <a:t>Smokers</a:t>
                      </a:r>
                      <a:endParaRPr lang="en-GB" sz="900">
                        <a:effectLst/>
                        <a:latin typeface="Calibri"/>
                        <a:ea typeface="Calibri"/>
                        <a:cs typeface="Times New Roman"/>
                      </a:endParaRPr>
                    </a:p>
                  </a:txBody>
                  <a:tcPr marL="39009" marR="39009" marT="0" marB="0"/>
                </a:tc>
                <a:tc>
                  <a:txBody>
                    <a:bodyPr/>
                    <a:lstStyle/>
                    <a:p>
                      <a:pPr>
                        <a:lnSpc>
                          <a:spcPct val="115000"/>
                        </a:lnSpc>
                        <a:spcAft>
                          <a:spcPts val="0"/>
                        </a:spcAft>
                      </a:pPr>
                      <a:r>
                        <a:rPr lang="en-GB" sz="900">
                          <a:effectLst/>
                        </a:rPr>
                        <a:t>                   20,780 </a:t>
                      </a:r>
                      <a:endParaRPr lang="en-GB" sz="900">
                        <a:effectLst/>
                        <a:latin typeface="Calibri"/>
                        <a:ea typeface="Calibri"/>
                        <a:cs typeface="Times New Roman"/>
                      </a:endParaRPr>
                    </a:p>
                  </a:txBody>
                  <a:tcPr marL="39009" marR="39009" marT="0" marB="0"/>
                </a:tc>
                <a:tc>
                  <a:txBody>
                    <a:bodyPr/>
                    <a:lstStyle/>
                    <a:p>
                      <a:pPr>
                        <a:lnSpc>
                          <a:spcPct val="115000"/>
                        </a:lnSpc>
                        <a:spcAft>
                          <a:spcPts val="0"/>
                        </a:spcAft>
                      </a:pPr>
                      <a:r>
                        <a:rPr lang="en-GB" sz="900">
                          <a:effectLst/>
                        </a:rPr>
                        <a:t> unknown </a:t>
                      </a:r>
                      <a:endParaRPr lang="en-GB" sz="900">
                        <a:effectLst/>
                        <a:latin typeface="Calibri"/>
                        <a:ea typeface="Calibri"/>
                        <a:cs typeface="Times New Roman"/>
                      </a:endParaRPr>
                    </a:p>
                  </a:txBody>
                  <a:tcPr marL="39009" marR="39009" marT="0" marB="0"/>
                </a:tc>
                <a:tc>
                  <a:txBody>
                    <a:bodyPr/>
                    <a:lstStyle/>
                    <a:p>
                      <a:pPr>
                        <a:lnSpc>
                          <a:spcPct val="115000"/>
                        </a:lnSpc>
                        <a:spcAft>
                          <a:spcPts val="0"/>
                        </a:spcAft>
                      </a:pPr>
                      <a:r>
                        <a:rPr lang="en-GB" sz="900">
                          <a:effectLst/>
                        </a:rPr>
                        <a:t> unknown </a:t>
                      </a:r>
                      <a:endParaRPr lang="en-GB" sz="900">
                        <a:effectLst/>
                        <a:latin typeface="Calibri"/>
                        <a:ea typeface="Calibri"/>
                        <a:cs typeface="Times New Roman"/>
                      </a:endParaRPr>
                    </a:p>
                  </a:txBody>
                  <a:tcPr marL="39009" marR="39009" marT="0" marB="0"/>
                </a:tc>
                <a:tc>
                  <a:txBody>
                    <a:bodyPr/>
                    <a:lstStyle/>
                    <a:p>
                      <a:pPr algn="ctr">
                        <a:lnSpc>
                          <a:spcPct val="115000"/>
                        </a:lnSpc>
                        <a:spcAft>
                          <a:spcPts val="0"/>
                        </a:spcAft>
                      </a:pPr>
                      <a:r>
                        <a:rPr lang="en-GB" sz="900">
                          <a:effectLst/>
                        </a:rPr>
                        <a:t>unknown</a:t>
                      </a:r>
                      <a:endParaRPr lang="en-GB" sz="900">
                        <a:effectLst/>
                        <a:latin typeface="Calibri"/>
                        <a:ea typeface="Calibri"/>
                        <a:cs typeface="Times New Roman"/>
                      </a:endParaRPr>
                    </a:p>
                  </a:txBody>
                  <a:tcPr marL="39009" marR="39009" marT="0" marB="0"/>
                </a:tc>
                <a:tc>
                  <a:txBody>
                    <a:bodyPr/>
                    <a:lstStyle/>
                    <a:p>
                      <a:pPr>
                        <a:lnSpc>
                          <a:spcPct val="115000"/>
                        </a:lnSpc>
                        <a:spcAft>
                          <a:spcPts val="0"/>
                        </a:spcAft>
                      </a:pPr>
                      <a:r>
                        <a:rPr lang="en-GB" sz="900">
                          <a:effectLst/>
                        </a:rPr>
                        <a:t>National Lifestyle Survey</a:t>
                      </a:r>
                      <a:endParaRPr lang="en-GB" sz="900">
                        <a:effectLst/>
                        <a:latin typeface="Calibri"/>
                        <a:ea typeface="Calibri"/>
                        <a:cs typeface="Times New Roman"/>
                      </a:endParaRPr>
                    </a:p>
                  </a:txBody>
                  <a:tcPr marL="39009" marR="39009" marT="0" marB="0"/>
                </a:tc>
              </a:tr>
              <a:tr h="249338">
                <a:tc>
                  <a:txBody>
                    <a:bodyPr/>
                    <a:lstStyle/>
                    <a:p>
                      <a:pPr>
                        <a:lnSpc>
                          <a:spcPct val="115000"/>
                        </a:lnSpc>
                        <a:spcAft>
                          <a:spcPts val="0"/>
                        </a:spcAft>
                      </a:pPr>
                      <a:r>
                        <a:rPr lang="en-GB" sz="900">
                          <a:effectLst/>
                        </a:rPr>
                        <a:t>Obese</a:t>
                      </a:r>
                      <a:endParaRPr lang="en-GB" sz="900">
                        <a:effectLst/>
                        <a:latin typeface="Calibri"/>
                        <a:ea typeface="Calibri"/>
                        <a:cs typeface="Times New Roman"/>
                      </a:endParaRPr>
                    </a:p>
                  </a:txBody>
                  <a:tcPr marL="39009" marR="39009" marT="0" marB="0"/>
                </a:tc>
                <a:tc>
                  <a:txBody>
                    <a:bodyPr/>
                    <a:lstStyle/>
                    <a:p>
                      <a:pPr>
                        <a:lnSpc>
                          <a:spcPct val="115000"/>
                        </a:lnSpc>
                        <a:spcAft>
                          <a:spcPts val="0"/>
                        </a:spcAft>
                      </a:pPr>
                      <a:r>
                        <a:rPr lang="en-GB" sz="900">
                          <a:effectLst/>
                        </a:rPr>
                        <a:t>                   20,526 </a:t>
                      </a:r>
                      <a:endParaRPr lang="en-GB" sz="900">
                        <a:effectLst/>
                        <a:latin typeface="Calibri"/>
                        <a:ea typeface="Calibri"/>
                        <a:cs typeface="Times New Roman"/>
                      </a:endParaRPr>
                    </a:p>
                  </a:txBody>
                  <a:tcPr marL="39009" marR="39009" marT="0" marB="0"/>
                </a:tc>
                <a:tc>
                  <a:txBody>
                    <a:bodyPr/>
                    <a:lstStyle/>
                    <a:p>
                      <a:pPr>
                        <a:lnSpc>
                          <a:spcPct val="115000"/>
                        </a:lnSpc>
                        <a:spcAft>
                          <a:spcPts val="0"/>
                        </a:spcAft>
                      </a:pPr>
                      <a:r>
                        <a:rPr lang="en-GB" sz="900">
                          <a:effectLst/>
                        </a:rPr>
                        <a:t> unknown </a:t>
                      </a:r>
                      <a:endParaRPr lang="en-GB" sz="900">
                        <a:effectLst/>
                        <a:latin typeface="Calibri"/>
                        <a:ea typeface="Calibri"/>
                        <a:cs typeface="Times New Roman"/>
                      </a:endParaRPr>
                    </a:p>
                  </a:txBody>
                  <a:tcPr marL="39009" marR="39009" marT="0" marB="0"/>
                </a:tc>
                <a:tc>
                  <a:txBody>
                    <a:bodyPr/>
                    <a:lstStyle/>
                    <a:p>
                      <a:pPr>
                        <a:lnSpc>
                          <a:spcPct val="115000"/>
                        </a:lnSpc>
                        <a:spcAft>
                          <a:spcPts val="0"/>
                        </a:spcAft>
                      </a:pPr>
                      <a:r>
                        <a:rPr lang="en-GB" sz="900">
                          <a:effectLst/>
                        </a:rPr>
                        <a:t> unknown </a:t>
                      </a:r>
                      <a:endParaRPr lang="en-GB" sz="900">
                        <a:effectLst/>
                        <a:latin typeface="Calibri"/>
                        <a:ea typeface="Calibri"/>
                        <a:cs typeface="Times New Roman"/>
                      </a:endParaRPr>
                    </a:p>
                  </a:txBody>
                  <a:tcPr marL="39009" marR="39009" marT="0" marB="0"/>
                </a:tc>
                <a:tc>
                  <a:txBody>
                    <a:bodyPr/>
                    <a:lstStyle/>
                    <a:p>
                      <a:pPr algn="ctr">
                        <a:lnSpc>
                          <a:spcPct val="115000"/>
                        </a:lnSpc>
                        <a:spcAft>
                          <a:spcPts val="0"/>
                        </a:spcAft>
                      </a:pPr>
                      <a:r>
                        <a:rPr lang="en-GB" sz="900">
                          <a:effectLst/>
                        </a:rPr>
                        <a:t>unknown</a:t>
                      </a:r>
                      <a:endParaRPr lang="en-GB" sz="900">
                        <a:effectLst/>
                        <a:latin typeface="Calibri"/>
                        <a:ea typeface="Calibri"/>
                        <a:cs typeface="Times New Roman"/>
                      </a:endParaRPr>
                    </a:p>
                  </a:txBody>
                  <a:tcPr marL="39009" marR="39009" marT="0" marB="0"/>
                </a:tc>
                <a:tc>
                  <a:txBody>
                    <a:bodyPr/>
                    <a:lstStyle/>
                    <a:p>
                      <a:pPr>
                        <a:lnSpc>
                          <a:spcPct val="115000"/>
                        </a:lnSpc>
                        <a:spcAft>
                          <a:spcPts val="0"/>
                        </a:spcAft>
                      </a:pPr>
                      <a:r>
                        <a:rPr lang="en-GB" sz="900">
                          <a:effectLst/>
                        </a:rPr>
                        <a:t>15/16 National GP Profiles</a:t>
                      </a:r>
                      <a:endParaRPr lang="en-GB" sz="900">
                        <a:effectLst/>
                        <a:latin typeface="Calibri"/>
                        <a:ea typeface="Calibri"/>
                        <a:cs typeface="Times New Roman"/>
                      </a:endParaRPr>
                    </a:p>
                  </a:txBody>
                  <a:tcPr marL="39009" marR="39009" marT="0" marB="0"/>
                </a:tc>
              </a:tr>
              <a:tr h="249338">
                <a:tc>
                  <a:txBody>
                    <a:bodyPr/>
                    <a:lstStyle/>
                    <a:p>
                      <a:pPr>
                        <a:lnSpc>
                          <a:spcPct val="115000"/>
                        </a:lnSpc>
                        <a:spcAft>
                          <a:spcPts val="0"/>
                        </a:spcAft>
                      </a:pPr>
                      <a:r>
                        <a:rPr lang="en-GB" sz="900">
                          <a:effectLst/>
                        </a:rPr>
                        <a:t>Social Care Contacts*</a:t>
                      </a:r>
                      <a:endParaRPr lang="en-GB" sz="900">
                        <a:effectLst/>
                        <a:latin typeface="Calibri"/>
                        <a:ea typeface="Calibri"/>
                        <a:cs typeface="Times New Roman"/>
                      </a:endParaRPr>
                    </a:p>
                  </a:txBody>
                  <a:tcPr marL="39009" marR="39009" marT="0" marB="0"/>
                </a:tc>
                <a:tc>
                  <a:txBody>
                    <a:bodyPr/>
                    <a:lstStyle/>
                    <a:p>
                      <a:pPr>
                        <a:lnSpc>
                          <a:spcPct val="115000"/>
                        </a:lnSpc>
                        <a:spcAft>
                          <a:spcPts val="0"/>
                        </a:spcAft>
                      </a:pPr>
                      <a:r>
                        <a:rPr lang="en-GB" sz="900">
                          <a:effectLst/>
                        </a:rPr>
                        <a:t>                   20,040 </a:t>
                      </a:r>
                      <a:endParaRPr lang="en-GB" sz="900">
                        <a:effectLst/>
                        <a:latin typeface="Calibri"/>
                        <a:ea typeface="Calibri"/>
                        <a:cs typeface="Times New Roman"/>
                      </a:endParaRPr>
                    </a:p>
                  </a:txBody>
                  <a:tcPr marL="39009" marR="39009" marT="0" marB="0"/>
                </a:tc>
                <a:tc>
                  <a:txBody>
                    <a:bodyPr/>
                    <a:lstStyle/>
                    <a:p>
                      <a:pPr>
                        <a:lnSpc>
                          <a:spcPct val="115000"/>
                        </a:lnSpc>
                        <a:spcAft>
                          <a:spcPts val="0"/>
                        </a:spcAft>
                      </a:pPr>
                      <a:r>
                        <a:rPr lang="en-GB" sz="900">
                          <a:effectLst/>
                        </a:rPr>
                        <a:t>                                     12,901 </a:t>
                      </a:r>
                      <a:endParaRPr lang="en-GB" sz="900">
                        <a:effectLst/>
                        <a:latin typeface="Calibri"/>
                        <a:ea typeface="Calibri"/>
                        <a:cs typeface="Times New Roman"/>
                      </a:endParaRPr>
                    </a:p>
                  </a:txBody>
                  <a:tcPr marL="39009" marR="39009" marT="0" marB="0"/>
                </a:tc>
                <a:tc>
                  <a:txBody>
                    <a:bodyPr/>
                    <a:lstStyle/>
                    <a:p>
                      <a:pPr>
                        <a:lnSpc>
                          <a:spcPct val="115000"/>
                        </a:lnSpc>
                        <a:spcAft>
                          <a:spcPts val="0"/>
                        </a:spcAft>
                      </a:pPr>
                      <a:r>
                        <a:rPr lang="en-GB" sz="900">
                          <a:effectLst/>
                        </a:rPr>
                        <a:t>                                                7,139 </a:t>
                      </a:r>
                      <a:endParaRPr lang="en-GB" sz="900">
                        <a:effectLst/>
                        <a:latin typeface="Calibri"/>
                        <a:ea typeface="Calibri"/>
                        <a:cs typeface="Times New Roman"/>
                      </a:endParaRPr>
                    </a:p>
                  </a:txBody>
                  <a:tcPr marL="39009" marR="39009" marT="0" marB="0"/>
                </a:tc>
                <a:tc>
                  <a:txBody>
                    <a:bodyPr/>
                    <a:lstStyle/>
                    <a:p>
                      <a:pPr algn="ctr">
                        <a:lnSpc>
                          <a:spcPct val="115000"/>
                        </a:lnSpc>
                        <a:spcAft>
                          <a:spcPts val="0"/>
                        </a:spcAft>
                      </a:pPr>
                      <a:r>
                        <a:rPr lang="en-GB" sz="900">
                          <a:effectLst/>
                        </a:rPr>
                        <a:t>36%</a:t>
                      </a:r>
                      <a:endParaRPr lang="en-GB" sz="900">
                        <a:effectLst/>
                        <a:latin typeface="Calibri"/>
                        <a:ea typeface="Calibri"/>
                        <a:cs typeface="Times New Roman"/>
                      </a:endParaRPr>
                    </a:p>
                  </a:txBody>
                  <a:tcPr marL="39009" marR="39009" marT="0" marB="0"/>
                </a:tc>
                <a:tc>
                  <a:txBody>
                    <a:bodyPr/>
                    <a:lstStyle/>
                    <a:p>
                      <a:pPr>
                        <a:lnSpc>
                          <a:spcPct val="115000"/>
                        </a:lnSpc>
                        <a:spcAft>
                          <a:spcPts val="0"/>
                        </a:spcAft>
                      </a:pPr>
                      <a:r>
                        <a:rPr lang="en-GB" sz="900">
                          <a:effectLst/>
                        </a:rPr>
                        <a:t>social care database</a:t>
                      </a:r>
                      <a:endParaRPr lang="en-GB" sz="900">
                        <a:effectLst/>
                        <a:latin typeface="Calibri"/>
                        <a:ea typeface="Calibri"/>
                        <a:cs typeface="Times New Roman"/>
                      </a:endParaRPr>
                    </a:p>
                  </a:txBody>
                  <a:tcPr marL="39009" marR="39009" marT="0" marB="0"/>
                </a:tc>
              </a:tr>
              <a:tr h="249338">
                <a:tc>
                  <a:txBody>
                    <a:bodyPr/>
                    <a:lstStyle/>
                    <a:p>
                      <a:pPr>
                        <a:lnSpc>
                          <a:spcPct val="115000"/>
                        </a:lnSpc>
                        <a:spcAft>
                          <a:spcPts val="0"/>
                        </a:spcAft>
                      </a:pPr>
                      <a:r>
                        <a:rPr lang="en-GB" sz="900">
                          <a:effectLst/>
                        </a:rPr>
                        <a:t>Socially Isolated</a:t>
                      </a:r>
                      <a:endParaRPr lang="en-GB" sz="900">
                        <a:effectLst/>
                        <a:latin typeface="Calibri"/>
                        <a:ea typeface="Calibri"/>
                        <a:cs typeface="Times New Roman"/>
                      </a:endParaRPr>
                    </a:p>
                  </a:txBody>
                  <a:tcPr marL="39009" marR="39009" marT="0" marB="0"/>
                </a:tc>
                <a:tc>
                  <a:txBody>
                    <a:bodyPr/>
                    <a:lstStyle/>
                    <a:p>
                      <a:pPr>
                        <a:lnSpc>
                          <a:spcPct val="115000"/>
                        </a:lnSpc>
                        <a:spcAft>
                          <a:spcPts val="0"/>
                        </a:spcAft>
                      </a:pPr>
                      <a:r>
                        <a:rPr lang="en-GB" sz="900">
                          <a:effectLst/>
                        </a:rPr>
                        <a:t>                   10,765 </a:t>
                      </a:r>
                      <a:endParaRPr lang="en-GB" sz="900">
                        <a:effectLst/>
                        <a:latin typeface="Calibri"/>
                        <a:ea typeface="Calibri"/>
                        <a:cs typeface="Times New Roman"/>
                      </a:endParaRPr>
                    </a:p>
                  </a:txBody>
                  <a:tcPr marL="39009" marR="39009" marT="0" marB="0"/>
                </a:tc>
                <a:tc>
                  <a:txBody>
                    <a:bodyPr/>
                    <a:lstStyle/>
                    <a:p>
                      <a:pPr>
                        <a:lnSpc>
                          <a:spcPct val="115000"/>
                        </a:lnSpc>
                        <a:spcAft>
                          <a:spcPts val="0"/>
                        </a:spcAft>
                      </a:pPr>
                      <a:r>
                        <a:rPr lang="en-GB" sz="900">
                          <a:effectLst/>
                        </a:rPr>
                        <a:t> unknown </a:t>
                      </a:r>
                      <a:endParaRPr lang="en-GB" sz="900">
                        <a:effectLst/>
                        <a:latin typeface="Calibri"/>
                        <a:ea typeface="Calibri"/>
                        <a:cs typeface="Times New Roman"/>
                      </a:endParaRPr>
                    </a:p>
                  </a:txBody>
                  <a:tcPr marL="39009" marR="39009" marT="0" marB="0"/>
                </a:tc>
                <a:tc>
                  <a:txBody>
                    <a:bodyPr/>
                    <a:lstStyle/>
                    <a:p>
                      <a:pPr>
                        <a:lnSpc>
                          <a:spcPct val="115000"/>
                        </a:lnSpc>
                        <a:spcAft>
                          <a:spcPts val="0"/>
                        </a:spcAft>
                      </a:pPr>
                      <a:r>
                        <a:rPr lang="en-GB" sz="900">
                          <a:effectLst/>
                        </a:rPr>
                        <a:t> unknown </a:t>
                      </a:r>
                      <a:endParaRPr lang="en-GB" sz="900">
                        <a:effectLst/>
                        <a:latin typeface="Calibri"/>
                        <a:ea typeface="Calibri"/>
                        <a:cs typeface="Times New Roman"/>
                      </a:endParaRPr>
                    </a:p>
                  </a:txBody>
                  <a:tcPr marL="39009" marR="39009" marT="0" marB="0"/>
                </a:tc>
                <a:tc>
                  <a:txBody>
                    <a:bodyPr/>
                    <a:lstStyle/>
                    <a:p>
                      <a:pPr algn="ctr">
                        <a:lnSpc>
                          <a:spcPct val="115000"/>
                        </a:lnSpc>
                        <a:spcAft>
                          <a:spcPts val="0"/>
                        </a:spcAft>
                      </a:pPr>
                      <a:r>
                        <a:rPr lang="en-GB" sz="900">
                          <a:effectLst/>
                        </a:rPr>
                        <a:t>unknown</a:t>
                      </a:r>
                      <a:endParaRPr lang="en-GB" sz="900">
                        <a:effectLst/>
                        <a:latin typeface="Calibri"/>
                        <a:ea typeface="Calibri"/>
                        <a:cs typeface="Times New Roman"/>
                      </a:endParaRPr>
                    </a:p>
                  </a:txBody>
                  <a:tcPr marL="39009" marR="39009" marT="0" marB="0"/>
                </a:tc>
                <a:tc>
                  <a:txBody>
                    <a:bodyPr/>
                    <a:lstStyle/>
                    <a:p>
                      <a:pPr>
                        <a:lnSpc>
                          <a:spcPct val="115000"/>
                        </a:lnSpc>
                        <a:spcAft>
                          <a:spcPts val="0"/>
                        </a:spcAft>
                      </a:pPr>
                      <a:r>
                        <a:rPr lang="en-GB" sz="900">
                          <a:effectLst/>
                        </a:rPr>
                        <a:t>POPPI (65+ living alone)</a:t>
                      </a:r>
                      <a:endParaRPr lang="en-GB" sz="900">
                        <a:effectLst/>
                        <a:latin typeface="Calibri"/>
                        <a:ea typeface="Calibri"/>
                        <a:cs typeface="Times New Roman"/>
                      </a:endParaRPr>
                    </a:p>
                  </a:txBody>
                  <a:tcPr marL="39009" marR="39009" marT="0" marB="0"/>
                </a:tc>
              </a:tr>
              <a:tr h="249338">
                <a:tc>
                  <a:txBody>
                    <a:bodyPr/>
                    <a:lstStyle/>
                    <a:p>
                      <a:pPr>
                        <a:lnSpc>
                          <a:spcPct val="115000"/>
                        </a:lnSpc>
                        <a:spcAft>
                          <a:spcPts val="0"/>
                        </a:spcAft>
                      </a:pPr>
                      <a:r>
                        <a:rPr lang="en-GB" sz="900">
                          <a:effectLst/>
                        </a:rPr>
                        <a:t>Carers</a:t>
                      </a:r>
                      <a:endParaRPr lang="en-GB" sz="900">
                        <a:effectLst/>
                        <a:latin typeface="Calibri"/>
                        <a:ea typeface="Calibri"/>
                        <a:cs typeface="Times New Roman"/>
                      </a:endParaRPr>
                    </a:p>
                  </a:txBody>
                  <a:tcPr marL="39009" marR="39009" marT="0" marB="0"/>
                </a:tc>
                <a:tc>
                  <a:txBody>
                    <a:bodyPr/>
                    <a:lstStyle/>
                    <a:p>
                      <a:pPr>
                        <a:lnSpc>
                          <a:spcPct val="115000"/>
                        </a:lnSpc>
                        <a:spcAft>
                          <a:spcPts val="0"/>
                        </a:spcAft>
                      </a:pPr>
                      <a:r>
                        <a:rPr lang="en-GB" sz="900">
                          <a:effectLst/>
                        </a:rPr>
                        <a:t>                   16,740 </a:t>
                      </a:r>
                      <a:endParaRPr lang="en-GB" sz="900">
                        <a:effectLst/>
                        <a:latin typeface="Calibri"/>
                        <a:ea typeface="Calibri"/>
                        <a:cs typeface="Times New Roman"/>
                      </a:endParaRPr>
                    </a:p>
                  </a:txBody>
                  <a:tcPr marL="39009" marR="39009" marT="0" marB="0"/>
                </a:tc>
                <a:tc>
                  <a:txBody>
                    <a:bodyPr/>
                    <a:lstStyle/>
                    <a:p>
                      <a:pPr>
                        <a:lnSpc>
                          <a:spcPct val="115000"/>
                        </a:lnSpc>
                        <a:spcAft>
                          <a:spcPts val="0"/>
                        </a:spcAft>
                      </a:pPr>
                      <a:r>
                        <a:rPr lang="en-GB" sz="900">
                          <a:effectLst/>
                        </a:rPr>
                        <a:t>                                           781 </a:t>
                      </a:r>
                      <a:endParaRPr lang="en-GB" sz="900">
                        <a:effectLst/>
                        <a:latin typeface="Calibri"/>
                        <a:ea typeface="Calibri"/>
                        <a:cs typeface="Times New Roman"/>
                      </a:endParaRPr>
                    </a:p>
                  </a:txBody>
                  <a:tcPr marL="39009" marR="39009" marT="0" marB="0"/>
                </a:tc>
                <a:tc>
                  <a:txBody>
                    <a:bodyPr/>
                    <a:lstStyle/>
                    <a:p>
                      <a:pPr>
                        <a:lnSpc>
                          <a:spcPct val="115000"/>
                        </a:lnSpc>
                        <a:spcAft>
                          <a:spcPts val="0"/>
                        </a:spcAft>
                      </a:pPr>
                      <a:r>
                        <a:rPr lang="en-GB" sz="900">
                          <a:effectLst/>
                        </a:rPr>
                        <a:t>                                              15,959 </a:t>
                      </a:r>
                      <a:endParaRPr lang="en-GB" sz="900">
                        <a:effectLst/>
                        <a:latin typeface="Calibri"/>
                        <a:ea typeface="Calibri"/>
                        <a:cs typeface="Times New Roman"/>
                      </a:endParaRPr>
                    </a:p>
                  </a:txBody>
                  <a:tcPr marL="39009" marR="39009" marT="0" marB="0"/>
                </a:tc>
                <a:tc>
                  <a:txBody>
                    <a:bodyPr/>
                    <a:lstStyle/>
                    <a:p>
                      <a:pPr algn="ctr">
                        <a:lnSpc>
                          <a:spcPct val="115000"/>
                        </a:lnSpc>
                        <a:spcAft>
                          <a:spcPts val="0"/>
                        </a:spcAft>
                      </a:pPr>
                      <a:r>
                        <a:rPr lang="en-GB" sz="900">
                          <a:effectLst/>
                        </a:rPr>
                        <a:t>95%</a:t>
                      </a:r>
                      <a:endParaRPr lang="en-GB" sz="900">
                        <a:effectLst/>
                        <a:latin typeface="Calibri"/>
                        <a:ea typeface="Calibri"/>
                        <a:cs typeface="Times New Roman"/>
                      </a:endParaRPr>
                    </a:p>
                  </a:txBody>
                  <a:tcPr marL="39009" marR="39009" marT="0" marB="0"/>
                </a:tc>
                <a:tc>
                  <a:txBody>
                    <a:bodyPr/>
                    <a:lstStyle/>
                    <a:p>
                      <a:pPr>
                        <a:lnSpc>
                          <a:spcPct val="115000"/>
                        </a:lnSpc>
                        <a:spcAft>
                          <a:spcPts val="0"/>
                        </a:spcAft>
                      </a:pPr>
                      <a:r>
                        <a:rPr lang="en-GB" sz="900">
                          <a:effectLst/>
                        </a:rPr>
                        <a:t>JSNAA</a:t>
                      </a:r>
                      <a:endParaRPr lang="en-GB" sz="900">
                        <a:effectLst/>
                        <a:latin typeface="Calibri"/>
                        <a:ea typeface="Calibri"/>
                        <a:cs typeface="Times New Roman"/>
                      </a:endParaRPr>
                    </a:p>
                  </a:txBody>
                  <a:tcPr marL="39009" marR="39009" marT="0" marB="0"/>
                </a:tc>
              </a:tr>
              <a:tr h="249338">
                <a:tc>
                  <a:txBody>
                    <a:bodyPr/>
                    <a:lstStyle/>
                    <a:p>
                      <a:pPr>
                        <a:lnSpc>
                          <a:spcPct val="115000"/>
                        </a:lnSpc>
                        <a:spcAft>
                          <a:spcPts val="0"/>
                        </a:spcAft>
                      </a:pPr>
                      <a:r>
                        <a:rPr lang="en-GB" sz="900">
                          <a:effectLst/>
                        </a:rPr>
                        <a:t>People that Fall aged 65+ each year</a:t>
                      </a:r>
                      <a:r>
                        <a:rPr lang="en-GB" sz="900" baseline="30000">
                          <a:effectLst/>
                        </a:rPr>
                        <a:t>a</a:t>
                      </a:r>
                      <a:endParaRPr lang="en-GB" sz="900">
                        <a:effectLst/>
                        <a:latin typeface="Calibri"/>
                        <a:ea typeface="Calibri"/>
                        <a:cs typeface="Times New Roman"/>
                      </a:endParaRPr>
                    </a:p>
                  </a:txBody>
                  <a:tcPr marL="39009" marR="39009" marT="0" marB="0"/>
                </a:tc>
                <a:tc>
                  <a:txBody>
                    <a:bodyPr/>
                    <a:lstStyle/>
                    <a:p>
                      <a:pPr>
                        <a:lnSpc>
                          <a:spcPct val="115000"/>
                        </a:lnSpc>
                        <a:spcAft>
                          <a:spcPts val="0"/>
                        </a:spcAft>
                      </a:pPr>
                      <a:r>
                        <a:rPr lang="en-GB" sz="900">
                          <a:effectLst/>
                        </a:rPr>
                        <a:t>                     9,603 </a:t>
                      </a:r>
                      <a:endParaRPr lang="en-GB" sz="900">
                        <a:effectLst/>
                        <a:latin typeface="Calibri"/>
                        <a:ea typeface="Calibri"/>
                        <a:cs typeface="Times New Roman"/>
                      </a:endParaRPr>
                    </a:p>
                  </a:txBody>
                  <a:tcPr marL="39009" marR="39009" marT="0" marB="0"/>
                </a:tc>
                <a:tc>
                  <a:txBody>
                    <a:bodyPr/>
                    <a:lstStyle/>
                    <a:p>
                      <a:pPr>
                        <a:lnSpc>
                          <a:spcPct val="115000"/>
                        </a:lnSpc>
                        <a:spcAft>
                          <a:spcPts val="0"/>
                        </a:spcAft>
                      </a:pPr>
                      <a:r>
                        <a:rPr lang="en-GB" sz="900">
                          <a:effectLst/>
                        </a:rPr>
                        <a:t>769 </a:t>
                      </a:r>
                      <a:endParaRPr lang="en-GB" sz="900">
                        <a:effectLst/>
                        <a:latin typeface="Calibri"/>
                        <a:ea typeface="Calibri"/>
                        <a:cs typeface="Times New Roman"/>
                      </a:endParaRPr>
                    </a:p>
                  </a:txBody>
                  <a:tcPr marL="39009" marR="39009" marT="0" marB="0"/>
                </a:tc>
                <a:tc>
                  <a:txBody>
                    <a:bodyPr/>
                    <a:lstStyle/>
                    <a:p>
                      <a:pPr>
                        <a:lnSpc>
                          <a:spcPct val="115000"/>
                        </a:lnSpc>
                        <a:spcAft>
                          <a:spcPts val="0"/>
                        </a:spcAft>
                      </a:pPr>
                      <a:r>
                        <a:rPr lang="en-GB" sz="900">
                          <a:effectLst/>
                        </a:rPr>
                        <a:t>8,834 </a:t>
                      </a:r>
                      <a:endParaRPr lang="en-GB" sz="900">
                        <a:effectLst/>
                        <a:latin typeface="Calibri"/>
                        <a:ea typeface="Calibri"/>
                        <a:cs typeface="Times New Roman"/>
                      </a:endParaRPr>
                    </a:p>
                  </a:txBody>
                  <a:tcPr marL="39009" marR="39009" marT="0" marB="0"/>
                </a:tc>
                <a:tc>
                  <a:txBody>
                    <a:bodyPr/>
                    <a:lstStyle/>
                    <a:p>
                      <a:pPr algn="ctr">
                        <a:lnSpc>
                          <a:spcPct val="115000"/>
                        </a:lnSpc>
                        <a:spcAft>
                          <a:spcPts val="0"/>
                        </a:spcAft>
                      </a:pPr>
                      <a:r>
                        <a:rPr lang="en-GB" sz="900">
                          <a:effectLst/>
                        </a:rPr>
                        <a:t>92%</a:t>
                      </a:r>
                      <a:endParaRPr lang="en-GB" sz="900">
                        <a:effectLst/>
                        <a:latin typeface="Calibri"/>
                        <a:ea typeface="Calibri"/>
                        <a:cs typeface="Times New Roman"/>
                      </a:endParaRPr>
                    </a:p>
                  </a:txBody>
                  <a:tcPr marL="39009" marR="39009" marT="0" marB="0"/>
                </a:tc>
                <a:tc>
                  <a:txBody>
                    <a:bodyPr/>
                    <a:lstStyle/>
                    <a:p>
                      <a:pPr>
                        <a:lnSpc>
                          <a:spcPct val="115000"/>
                        </a:lnSpc>
                        <a:spcAft>
                          <a:spcPts val="0"/>
                        </a:spcAft>
                      </a:pPr>
                      <a:r>
                        <a:rPr lang="en-GB" sz="900">
                          <a:effectLst/>
                        </a:rPr>
                        <a:t>evidence on 1/3 of 65+ falling</a:t>
                      </a:r>
                      <a:endParaRPr lang="en-GB" sz="900">
                        <a:effectLst/>
                        <a:latin typeface="Calibri"/>
                        <a:ea typeface="Calibri"/>
                        <a:cs typeface="Times New Roman"/>
                      </a:endParaRPr>
                    </a:p>
                  </a:txBody>
                  <a:tcPr marL="39009" marR="39009" marT="0" marB="0"/>
                </a:tc>
              </a:tr>
              <a:tr h="249338">
                <a:tc>
                  <a:txBody>
                    <a:bodyPr/>
                    <a:lstStyle/>
                    <a:p>
                      <a:pPr>
                        <a:lnSpc>
                          <a:spcPct val="115000"/>
                        </a:lnSpc>
                        <a:spcAft>
                          <a:spcPts val="0"/>
                        </a:spcAft>
                      </a:pPr>
                      <a:r>
                        <a:rPr lang="en-GB" sz="900">
                          <a:effectLst/>
                        </a:rPr>
                        <a:t>Sensory Impaired^</a:t>
                      </a:r>
                      <a:endParaRPr lang="en-GB" sz="900">
                        <a:effectLst/>
                        <a:latin typeface="Calibri"/>
                        <a:ea typeface="Calibri"/>
                        <a:cs typeface="Times New Roman"/>
                      </a:endParaRPr>
                    </a:p>
                  </a:txBody>
                  <a:tcPr marL="39009" marR="39009" marT="0" marB="0"/>
                </a:tc>
                <a:tc>
                  <a:txBody>
                    <a:bodyPr/>
                    <a:lstStyle/>
                    <a:p>
                      <a:pPr>
                        <a:lnSpc>
                          <a:spcPct val="115000"/>
                        </a:lnSpc>
                        <a:spcAft>
                          <a:spcPts val="0"/>
                        </a:spcAft>
                      </a:pPr>
                      <a:r>
                        <a:rPr lang="en-GB" sz="900">
                          <a:effectLst/>
                        </a:rPr>
                        <a:t>                     8,479 </a:t>
                      </a:r>
                      <a:endParaRPr lang="en-GB" sz="900">
                        <a:effectLst/>
                        <a:latin typeface="Calibri"/>
                        <a:ea typeface="Calibri"/>
                        <a:cs typeface="Times New Roman"/>
                      </a:endParaRPr>
                    </a:p>
                  </a:txBody>
                  <a:tcPr marL="39009" marR="39009" marT="0" marB="0"/>
                </a:tc>
                <a:tc>
                  <a:txBody>
                    <a:bodyPr/>
                    <a:lstStyle/>
                    <a:p>
                      <a:pPr>
                        <a:lnSpc>
                          <a:spcPct val="115000"/>
                        </a:lnSpc>
                        <a:spcAft>
                          <a:spcPts val="0"/>
                        </a:spcAft>
                      </a:pPr>
                      <a:r>
                        <a:rPr lang="en-GB" sz="900">
                          <a:effectLst/>
                        </a:rPr>
                        <a:t>                                             57 </a:t>
                      </a:r>
                      <a:endParaRPr lang="en-GB" sz="900">
                        <a:effectLst/>
                        <a:latin typeface="Calibri"/>
                        <a:ea typeface="Calibri"/>
                        <a:cs typeface="Times New Roman"/>
                      </a:endParaRPr>
                    </a:p>
                  </a:txBody>
                  <a:tcPr marL="39009" marR="39009" marT="0" marB="0"/>
                </a:tc>
                <a:tc>
                  <a:txBody>
                    <a:bodyPr/>
                    <a:lstStyle/>
                    <a:p>
                      <a:pPr>
                        <a:lnSpc>
                          <a:spcPct val="115000"/>
                        </a:lnSpc>
                        <a:spcAft>
                          <a:spcPts val="0"/>
                        </a:spcAft>
                      </a:pPr>
                      <a:r>
                        <a:rPr lang="en-GB" sz="900">
                          <a:effectLst/>
                        </a:rPr>
                        <a:t>                                                8,422 </a:t>
                      </a:r>
                      <a:endParaRPr lang="en-GB" sz="900">
                        <a:effectLst/>
                        <a:latin typeface="Calibri"/>
                        <a:ea typeface="Calibri"/>
                        <a:cs typeface="Times New Roman"/>
                      </a:endParaRPr>
                    </a:p>
                  </a:txBody>
                  <a:tcPr marL="39009" marR="39009" marT="0" marB="0"/>
                </a:tc>
                <a:tc>
                  <a:txBody>
                    <a:bodyPr/>
                    <a:lstStyle/>
                    <a:p>
                      <a:pPr algn="ctr">
                        <a:lnSpc>
                          <a:spcPct val="115000"/>
                        </a:lnSpc>
                        <a:spcAft>
                          <a:spcPts val="0"/>
                        </a:spcAft>
                      </a:pPr>
                      <a:r>
                        <a:rPr lang="en-GB" sz="900">
                          <a:effectLst/>
                        </a:rPr>
                        <a:t>99%</a:t>
                      </a:r>
                      <a:endParaRPr lang="en-GB" sz="900">
                        <a:effectLst/>
                        <a:latin typeface="Calibri"/>
                        <a:ea typeface="Calibri"/>
                        <a:cs typeface="Times New Roman"/>
                      </a:endParaRPr>
                    </a:p>
                  </a:txBody>
                  <a:tcPr marL="39009" marR="39009" marT="0" marB="0"/>
                </a:tc>
                <a:tc>
                  <a:txBody>
                    <a:bodyPr/>
                    <a:lstStyle/>
                    <a:p>
                      <a:pPr>
                        <a:lnSpc>
                          <a:spcPct val="115000"/>
                        </a:lnSpc>
                        <a:spcAft>
                          <a:spcPts val="0"/>
                        </a:spcAft>
                      </a:pPr>
                      <a:r>
                        <a:rPr lang="en-GB" sz="900">
                          <a:effectLst/>
                        </a:rPr>
                        <a:t>15/16 National GP Profiles</a:t>
                      </a:r>
                      <a:endParaRPr lang="en-GB" sz="900">
                        <a:effectLst/>
                        <a:latin typeface="Calibri"/>
                        <a:ea typeface="Calibri"/>
                        <a:cs typeface="Times New Roman"/>
                      </a:endParaRPr>
                    </a:p>
                  </a:txBody>
                  <a:tcPr marL="39009" marR="39009" marT="0" marB="0"/>
                </a:tc>
              </a:tr>
              <a:tr h="249338">
                <a:tc>
                  <a:txBody>
                    <a:bodyPr/>
                    <a:lstStyle/>
                    <a:p>
                      <a:pPr>
                        <a:lnSpc>
                          <a:spcPct val="115000"/>
                        </a:lnSpc>
                        <a:spcAft>
                          <a:spcPts val="0"/>
                        </a:spcAft>
                      </a:pPr>
                      <a:r>
                        <a:rPr lang="en-GB" sz="900">
                          <a:effectLst/>
                        </a:rPr>
                        <a:t>Dementia^</a:t>
                      </a:r>
                      <a:endParaRPr lang="en-GB" sz="900">
                        <a:effectLst/>
                        <a:latin typeface="Calibri"/>
                        <a:ea typeface="Calibri"/>
                        <a:cs typeface="Times New Roman"/>
                      </a:endParaRPr>
                    </a:p>
                  </a:txBody>
                  <a:tcPr marL="39009" marR="39009" marT="0" marB="0"/>
                </a:tc>
                <a:tc>
                  <a:txBody>
                    <a:bodyPr/>
                    <a:lstStyle/>
                    <a:p>
                      <a:pPr>
                        <a:lnSpc>
                          <a:spcPct val="115000"/>
                        </a:lnSpc>
                        <a:spcAft>
                          <a:spcPts val="0"/>
                        </a:spcAft>
                      </a:pPr>
                      <a:r>
                        <a:rPr lang="en-GB" sz="900">
                          <a:effectLst/>
                        </a:rPr>
                        <a:t>                     1,487 </a:t>
                      </a:r>
                      <a:endParaRPr lang="en-GB" sz="900">
                        <a:effectLst/>
                        <a:latin typeface="Calibri"/>
                        <a:ea typeface="Calibri"/>
                        <a:cs typeface="Times New Roman"/>
                      </a:endParaRPr>
                    </a:p>
                  </a:txBody>
                  <a:tcPr marL="39009" marR="39009" marT="0" marB="0"/>
                </a:tc>
                <a:tc>
                  <a:txBody>
                    <a:bodyPr/>
                    <a:lstStyle/>
                    <a:p>
                      <a:pPr>
                        <a:lnSpc>
                          <a:spcPct val="115000"/>
                        </a:lnSpc>
                        <a:spcAft>
                          <a:spcPts val="0"/>
                        </a:spcAft>
                      </a:pPr>
                      <a:r>
                        <a:rPr lang="en-GB" sz="900">
                          <a:effectLst/>
                        </a:rPr>
                        <a:t>                                           369 </a:t>
                      </a:r>
                      <a:endParaRPr lang="en-GB" sz="900">
                        <a:effectLst/>
                        <a:latin typeface="Calibri"/>
                        <a:ea typeface="Calibri"/>
                        <a:cs typeface="Times New Roman"/>
                      </a:endParaRPr>
                    </a:p>
                  </a:txBody>
                  <a:tcPr marL="39009" marR="39009" marT="0" marB="0"/>
                </a:tc>
                <a:tc>
                  <a:txBody>
                    <a:bodyPr/>
                    <a:lstStyle/>
                    <a:p>
                      <a:pPr>
                        <a:lnSpc>
                          <a:spcPct val="115000"/>
                        </a:lnSpc>
                        <a:spcAft>
                          <a:spcPts val="0"/>
                        </a:spcAft>
                      </a:pPr>
                      <a:r>
                        <a:rPr lang="en-GB" sz="900">
                          <a:effectLst/>
                        </a:rPr>
                        <a:t>                                                1,118 </a:t>
                      </a:r>
                      <a:endParaRPr lang="en-GB" sz="900">
                        <a:effectLst/>
                        <a:latin typeface="Calibri"/>
                        <a:ea typeface="Calibri"/>
                        <a:cs typeface="Times New Roman"/>
                      </a:endParaRPr>
                    </a:p>
                  </a:txBody>
                  <a:tcPr marL="39009" marR="39009" marT="0" marB="0"/>
                </a:tc>
                <a:tc>
                  <a:txBody>
                    <a:bodyPr/>
                    <a:lstStyle/>
                    <a:p>
                      <a:pPr algn="ctr">
                        <a:lnSpc>
                          <a:spcPct val="115000"/>
                        </a:lnSpc>
                        <a:spcAft>
                          <a:spcPts val="0"/>
                        </a:spcAft>
                      </a:pPr>
                      <a:r>
                        <a:rPr lang="en-GB" sz="900">
                          <a:effectLst/>
                        </a:rPr>
                        <a:t>75%</a:t>
                      </a:r>
                      <a:endParaRPr lang="en-GB" sz="900">
                        <a:effectLst/>
                        <a:latin typeface="Calibri"/>
                        <a:ea typeface="Calibri"/>
                        <a:cs typeface="Times New Roman"/>
                      </a:endParaRPr>
                    </a:p>
                  </a:txBody>
                  <a:tcPr marL="39009" marR="39009" marT="0" marB="0"/>
                </a:tc>
                <a:tc>
                  <a:txBody>
                    <a:bodyPr/>
                    <a:lstStyle/>
                    <a:p>
                      <a:pPr>
                        <a:lnSpc>
                          <a:spcPct val="115000"/>
                        </a:lnSpc>
                        <a:spcAft>
                          <a:spcPts val="0"/>
                        </a:spcAft>
                      </a:pPr>
                      <a:r>
                        <a:rPr lang="en-GB" sz="900">
                          <a:effectLst/>
                        </a:rPr>
                        <a:t>15/16 National GP Profiles</a:t>
                      </a:r>
                      <a:endParaRPr lang="en-GB" sz="900">
                        <a:effectLst/>
                        <a:latin typeface="Calibri"/>
                        <a:ea typeface="Calibri"/>
                        <a:cs typeface="Times New Roman"/>
                      </a:endParaRPr>
                    </a:p>
                  </a:txBody>
                  <a:tcPr marL="39009" marR="39009" marT="0" marB="0"/>
                </a:tc>
              </a:tr>
              <a:tr h="249338">
                <a:tc>
                  <a:txBody>
                    <a:bodyPr/>
                    <a:lstStyle/>
                    <a:p>
                      <a:pPr>
                        <a:lnSpc>
                          <a:spcPct val="115000"/>
                        </a:lnSpc>
                        <a:spcAft>
                          <a:spcPts val="0"/>
                        </a:spcAft>
                      </a:pPr>
                      <a:r>
                        <a:rPr lang="en-GB" sz="900">
                          <a:effectLst/>
                        </a:rPr>
                        <a:t>Mental Illness^</a:t>
                      </a:r>
                      <a:endParaRPr lang="en-GB" sz="900">
                        <a:effectLst/>
                        <a:latin typeface="Calibri"/>
                        <a:ea typeface="Calibri"/>
                        <a:cs typeface="Times New Roman"/>
                      </a:endParaRPr>
                    </a:p>
                  </a:txBody>
                  <a:tcPr marL="39009" marR="39009" marT="0" marB="0"/>
                </a:tc>
                <a:tc>
                  <a:txBody>
                    <a:bodyPr/>
                    <a:lstStyle/>
                    <a:p>
                      <a:pPr>
                        <a:lnSpc>
                          <a:spcPct val="115000"/>
                        </a:lnSpc>
                        <a:spcAft>
                          <a:spcPts val="0"/>
                        </a:spcAft>
                      </a:pPr>
                      <a:r>
                        <a:rPr lang="en-GB" sz="900">
                          <a:effectLst/>
                        </a:rPr>
                        <a:t>                     1,445 </a:t>
                      </a:r>
                      <a:endParaRPr lang="en-GB" sz="900">
                        <a:effectLst/>
                        <a:latin typeface="Calibri"/>
                        <a:ea typeface="Calibri"/>
                        <a:cs typeface="Times New Roman"/>
                      </a:endParaRPr>
                    </a:p>
                  </a:txBody>
                  <a:tcPr marL="39009" marR="39009" marT="0" marB="0"/>
                </a:tc>
                <a:tc>
                  <a:txBody>
                    <a:bodyPr/>
                    <a:lstStyle/>
                    <a:p>
                      <a:pPr>
                        <a:lnSpc>
                          <a:spcPct val="115000"/>
                        </a:lnSpc>
                        <a:spcAft>
                          <a:spcPts val="0"/>
                        </a:spcAft>
                      </a:pPr>
                      <a:r>
                        <a:rPr lang="en-GB" sz="900">
                          <a:effectLst/>
                        </a:rPr>
                        <a:t>                                           239 </a:t>
                      </a:r>
                      <a:endParaRPr lang="en-GB" sz="900">
                        <a:effectLst/>
                        <a:latin typeface="Calibri"/>
                        <a:ea typeface="Calibri"/>
                        <a:cs typeface="Times New Roman"/>
                      </a:endParaRPr>
                    </a:p>
                  </a:txBody>
                  <a:tcPr marL="39009" marR="39009" marT="0" marB="0"/>
                </a:tc>
                <a:tc>
                  <a:txBody>
                    <a:bodyPr/>
                    <a:lstStyle/>
                    <a:p>
                      <a:pPr>
                        <a:lnSpc>
                          <a:spcPct val="115000"/>
                        </a:lnSpc>
                        <a:spcAft>
                          <a:spcPts val="0"/>
                        </a:spcAft>
                      </a:pPr>
                      <a:r>
                        <a:rPr lang="en-GB" sz="900">
                          <a:effectLst/>
                        </a:rPr>
                        <a:t>                                                1,206 </a:t>
                      </a:r>
                      <a:endParaRPr lang="en-GB" sz="900">
                        <a:effectLst/>
                        <a:latin typeface="Calibri"/>
                        <a:ea typeface="Calibri"/>
                        <a:cs typeface="Times New Roman"/>
                      </a:endParaRPr>
                    </a:p>
                  </a:txBody>
                  <a:tcPr marL="39009" marR="39009" marT="0" marB="0"/>
                </a:tc>
                <a:tc>
                  <a:txBody>
                    <a:bodyPr/>
                    <a:lstStyle/>
                    <a:p>
                      <a:pPr algn="ctr">
                        <a:lnSpc>
                          <a:spcPct val="115000"/>
                        </a:lnSpc>
                        <a:spcAft>
                          <a:spcPts val="0"/>
                        </a:spcAft>
                      </a:pPr>
                      <a:r>
                        <a:rPr lang="en-GB" sz="900">
                          <a:effectLst/>
                        </a:rPr>
                        <a:t>83%</a:t>
                      </a:r>
                      <a:endParaRPr lang="en-GB" sz="900">
                        <a:effectLst/>
                        <a:latin typeface="Calibri"/>
                        <a:ea typeface="Calibri"/>
                        <a:cs typeface="Times New Roman"/>
                      </a:endParaRPr>
                    </a:p>
                  </a:txBody>
                  <a:tcPr marL="39009" marR="39009" marT="0" marB="0"/>
                </a:tc>
                <a:tc>
                  <a:txBody>
                    <a:bodyPr/>
                    <a:lstStyle/>
                    <a:p>
                      <a:pPr>
                        <a:lnSpc>
                          <a:spcPct val="115000"/>
                        </a:lnSpc>
                        <a:spcAft>
                          <a:spcPts val="0"/>
                        </a:spcAft>
                      </a:pPr>
                      <a:r>
                        <a:rPr lang="en-GB" sz="900">
                          <a:effectLst/>
                        </a:rPr>
                        <a:t>15/16 QOF Severe mental illness</a:t>
                      </a:r>
                      <a:endParaRPr lang="en-GB" sz="900">
                        <a:effectLst/>
                        <a:latin typeface="Calibri"/>
                        <a:ea typeface="Calibri"/>
                        <a:cs typeface="Times New Roman"/>
                      </a:endParaRPr>
                    </a:p>
                  </a:txBody>
                  <a:tcPr marL="39009" marR="39009" marT="0" marB="0"/>
                </a:tc>
              </a:tr>
              <a:tr h="249338">
                <a:tc>
                  <a:txBody>
                    <a:bodyPr/>
                    <a:lstStyle/>
                    <a:p>
                      <a:pPr>
                        <a:lnSpc>
                          <a:spcPct val="115000"/>
                        </a:lnSpc>
                        <a:spcAft>
                          <a:spcPts val="0"/>
                        </a:spcAft>
                      </a:pPr>
                      <a:r>
                        <a:rPr lang="en-GB" sz="900">
                          <a:effectLst/>
                        </a:rPr>
                        <a:t>Learning Disability^</a:t>
                      </a:r>
                      <a:endParaRPr lang="en-GB" sz="900">
                        <a:effectLst/>
                        <a:latin typeface="Calibri"/>
                        <a:ea typeface="Calibri"/>
                        <a:cs typeface="Times New Roman"/>
                      </a:endParaRPr>
                    </a:p>
                  </a:txBody>
                  <a:tcPr marL="39009" marR="39009" marT="0" marB="0"/>
                </a:tc>
                <a:tc>
                  <a:txBody>
                    <a:bodyPr/>
                    <a:lstStyle/>
                    <a:p>
                      <a:pPr>
                        <a:lnSpc>
                          <a:spcPct val="115000"/>
                        </a:lnSpc>
                        <a:spcAft>
                          <a:spcPts val="0"/>
                        </a:spcAft>
                      </a:pPr>
                      <a:r>
                        <a:rPr lang="en-GB" sz="900">
                          <a:effectLst/>
                        </a:rPr>
                        <a:t>                         717 </a:t>
                      </a:r>
                      <a:endParaRPr lang="en-GB" sz="900">
                        <a:effectLst/>
                        <a:latin typeface="Calibri"/>
                        <a:ea typeface="Calibri"/>
                        <a:cs typeface="Times New Roman"/>
                      </a:endParaRPr>
                    </a:p>
                  </a:txBody>
                  <a:tcPr marL="39009" marR="39009" marT="0" marB="0"/>
                </a:tc>
                <a:tc>
                  <a:txBody>
                    <a:bodyPr/>
                    <a:lstStyle/>
                    <a:p>
                      <a:pPr>
                        <a:lnSpc>
                          <a:spcPct val="115000"/>
                        </a:lnSpc>
                        <a:spcAft>
                          <a:spcPts val="0"/>
                        </a:spcAft>
                      </a:pPr>
                      <a:r>
                        <a:rPr lang="en-GB" sz="900">
                          <a:effectLst/>
                        </a:rPr>
                        <a:t>                                           545 </a:t>
                      </a:r>
                      <a:endParaRPr lang="en-GB" sz="900">
                        <a:effectLst/>
                        <a:latin typeface="Calibri"/>
                        <a:ea typeface="Calibri"/>
                        <a:cs typeface="Times New Roman"/>
                      </a:endParaRPr>
                    </a:p>
                  </a:txBody>
                  <a:tcPr marL="39009" marR="39009" marT="0" marB="0"/>
                </a:tc>
                <a:tc>
                  <a:txBody>
                    <a:bodyPr/>
                    <a:lstStyle/>
                    <a:p>
                      <a:pPr>
                        <a:lnSpc>
                          <a:spcPct val="115000"/>
                        </a:lnSpc>
                        <a:spcAft>
                          <a:spcPts val="0"/>
                        </a:spcAft>
                      </a:pPr>
                      <a:r>
                        <a:rPr lang="en-GB" sz="900">
                          <a:effectLst/>
                        </a:rPr>
                        <a:t>                                                    172 </a:t>
                      </a:r>
                      <a:endParaRPr lang="en-GB" sz="900">
                        <a:effectLst/>
                        <a:latin typeface="Calibri"/>
                        <a:ea typeface="Calibri"/>
                        <a:cs typeface="Times New Roman"/>
                      </a:endParaRPr>
                    </a:p>
                  </a:txBody>
                  <a:tcPr marL="39009" marR="39009" marT="0" marB="0"/>
                </a:tc>
                <a:tc>
                  <a:txBody>
                    <a:bodyPr/>
                    <a:lstStyle/>
                    <a:p>
                      <a:pPr algn="ctr">
                        <a:lnSpc>
                          <a:spcPct val="115000"/>
                        </a:lnSpc>
                        <a:spcAft>
                          <a:spcPts val="0"/>
                        </a:spcAft>
                      </a:pPr>
                      <a:r>
                        <a:rPr lang="en-GB" sz="900">
                          <a:effectLst/>
                        </a:rPr>
                        <a:t>24%</a:t>
                      </a:r>
                      <a:endParaRPr lang="en-GB" sz="900">
                        <a:effectLst/>
                        <a:latin typeface="Calibri"/>
                        <a:ea typeface="Calibri"/>
                        <a:cs typeface="Times New Roman"/>
                      </a:endParaRPr>
                    </a:p>
                  </a:txBody>
                  <a:tcPr marL="39009" marR="39009" marT="0" marB="0"/>
                </a:tc>
                <a:tc>
                  <a:txBody>
                    <a:bodyPr/>
                    <a:lstStyle/>
                    <a:p>
                      <a:pPr>
                        <a:lnSpc>
                          <a:spcPct val="115000"/>
                        </a:lnSpc>
                        <a:spcAft>
                          <a:spcPts val="0"/>
                        </a:spcAft>
                      </a:pPr>
                      <a:r>
                        <a:rPr lang="en-GB" sz="900">
                          <a:effectLst/>
                        </a:rPr>
                        <a:t>15/16 National GP Profiles</a:t>
                      </a:r>
                      <a:endParaRPr lang="en-GB" sz="900">
                        <a:effectLst/>
                        <a:latin typeface="Calibri"/>
                        <a:ea typeface="Calibri"/>
                        <a:cs typeface="Times New Roman"/>
                      </a:endParaRPr>
                    </a:p>
                  </a:txBody>
                  <a:tcPr marL="39009" marR="39009" marT="0" marB="0"/>
                </a:tc>
              </a:tr>
              <a:tr h="283339">
                <a:tc>
                  <a:txBody>
                    <a:bodyPr/>
                    <a:lstStyle/>
                    <a:p>
                      <a:pPr>
                        <a:lnSpc>
                          <a:spcPct val="115000"/>
                        </a:lnSpc>
                        <a:spcAft>
                          <a:spcPts val="0"/>
                        </a:spcAft>
                      </a:pPr>
                      <a:r>
                        <a:rPr lang="en-GB" sz="900">
                          <a:effectLst/>
                        </a:rPr>
                        <a:t>Drug and Alcohol Abuse^</a:t>
                      </a:r>
                      <a:endParaRPr lang="en-GB" sz="900">
                        <a:effectLst/>
                        <a:latin typeface="Calibri"/>
                        <a:ea typeface="Calibri"/>
                        <a:cs typeface="Times New Roman"/>
                      </a:endParaRPr>
                    </a:p>
                  </a:txBody>
                  <a:tcPr marL="39009" marR="39009" marT="0" marB="0"/>
                </a:tc>
                <a:tc>
                  <a:txBody>
                    <a:bodyPr/>
                    <a:lstStyle/>
                    <a:p>
                      <a:pPr>
                        <a:lnSpc>
                          <a:spcPct val="115000"/>
                        </a:lnSpc>
                        <a:spcAft>
                          <a:spcPts val="0"/>
                        </a:spcAft>
                      </a:pPr>
                      <a:r>
                        <a:rPr lang="en-GB" sz="900">
                          <a:effectLst/>
                        </a:rPr>
                        <a:t>                         648 </a:t>
                      </a:r>
                      <a:endParaRPr lang="en-GB" sz="900">
                        <a:effectLst/>
                        <a:latin typeface="Calibri"/>
                        <a:ea typeface="Calibri"/>
                        <a:cs typeface="Times New Roman"/>
                      </a:endParaRPr>
                    </a:p>
                  </a:txBody>
                  <a:tcPr marL="39009" marR="39009" marT="0" marB="0"/>
                </a:tc>
                <a:tc>
                  <a:txBody>
                    <a:bodyPr/>
                    <a:lstStyle/>
                    <a:p>
                      <a:pPr>
                        <a:lnSpc>
                          <a:spcPct val="115000"/>
                        </a:lnSpc>
                        <a:spcAft>
                          <a:spcPts val="0"/>
                        </a:spcAft>
                      </a:pPr>
                      <a:r>
                        <a:rPr lang="en-GB" sz="900">
                          <a:effectLst/>
                        </a:rPr>
                        <a:t>                                             11 </a:t>
                      </a:r>
                      <a:endParaRPr lang="en-GB" sz="900">
                        <a:effectLst/>
                        <a:latin typeface="Calibri"/>
                        <a:ea typeface="Calibri"/>
                        <a:cs typeface="Times New Roman"/>
                      </a:endParaRPr>
                    </a:p>
                  </a:txBody>
                  <a:tcPr marL="39009" marR="39009" marT="0" marB="0"/>
                </a:tc>
                <a:tc>
                  <a:txBody>
                    <a:bodyPr/>
                    <a:lstStyle/>
                    <a:p>
                      <a:pPr>
                        <a:lnSpc>
                          <a:spcPct val="115000"/>
                        </a:lnSpc>
                        <a:spcAft>
                          <a:spcPts val="0"/>
                        </a:spcAft>
                      </a:pPr>
                      <a:r>
                        <a:rPr lang="en-GB" sz="900">
                          <a:effectLst/>
                        </a:rPr>
                        <a:t>                                                    637 </a:t>
                      </a:r>
                      <a:endParaRPr lang="en-GB" sz="900">
                        <a:effectLst/>
                        <a:latin typeface="Calibri"/>
                        <a:ea typeface="Calibri"/>
                        <a:cs typeface="Times New Roman"/>
                      </a:endParaRPr>
                    </a:p>
                  </a:txBody>
                  <a:tcPr marL="39009" marR="39009" marT="0" marB="0"/>
                </a:tc>
                <a:tc>
                  <a:txBody>
                    <a:bodyPr/>
                    <a:lstStyle/>
                    <a:p>
                      <a:pPr algn="ctr">
                        <a:lnSpc>
                          <a:spcPct val="115000"/>
                        </a:lnSpc>
                        <a:spcAft>
                          <a:spcPts val="0"/>
                        </a:spcAft>
                      </a:pPr>
                      <a:r>
                        <a:rPr lang="en-GB" sz="900">
                          <a:effectLst/>
                        </a:rPr>
                        <a:t>98%</a:t>
                      </a:r>
                      <a:endParaRPr lang="en-GB" sz="900">
                        <a:effectLst/>
                        <a:latin typeface="Calibri"/>
                        <a:ea typeface="Calibri"/>
                        <a:cs typeface="Times New Roman"/>
                      </a:endParaRPr>
                    </a:p>
                  </a:txBody>
                  <a:tcPr marL="39009" marR="39009" marT="0" marB="0"/>
                </a:tc>
                <a:tc>
                  <a:txBody>
                    <a:bodyPr/>
                    <a:lstStyle/>
                    <a:p>
                      <a:pPr>
                        <a:lnSpc>
                          <a:spcPct val="115000"/>
                        </a:lnSpc>
                        <a:spcAft>
                          <a:spcPts val="0"/>
                        </a:spcAft>
                      </a:pPr>
                      <a:r>
                        <a:rPr lang="en-GB" sz="900">
                          <a:effectLst/>
                        </a:rPr>
                        <a:t>NDTMS (2013/14) adults in specialist drug treatment</a:t>
                      </a:r>
                      <a:endParaRPr lang="en-GB" sz="900">
                        <a:effectLst/>
                        <a:latin typeface="Calibri"/>
                        <a:ea typeface="Calibri"/>
                        <a:cs typeface="Times New Roman"/>
                      </a:endParaRPr>
                    </a:p>
                  </a:txBody>
                  <a:tcPr marL="39009" marR="39009" marT="0" marB="0"/>
                </a:tc>
              </a:tr>
              <a:tr h="374008">
                <a:tc>
                  <a:txBody>
                    <a:bodyPr/>
                    <a:lstStyle/>
                    <a:p>
                      <a:pPr>
                        <a:lnSpc>
                          <a:spcPct val="115000"/>
                        </a:lnSpc>
                        <a:spcAft>
                          <a:spcPts val="0"/>
                        </a:spcAft>
                      </a:pPr>
                      <a:endParaRPr lang="en-GB" sz="900" dirty="0">
                        <a:effectLst/>
                      </a:endParaRPr>
                    </a:p>
                    <a:p>
                      <a:pPr>
                        <a:lnSpc>
                          <a:spcPct val="115000"/>
                        </a:lnSpc>
                        <a:spcAft>
                          <a:spcPts val="0"/>
                        </a:spcAft>
                      </a:pPr>
                      <a:r>
                        <a:rPr lang="en-GB" sz="900" dirty="0">
                          <a:effectLst/>
                        </a:rPr>
                        <a:t>Stroke and TIA Prevalence </a:t>
                      </a:r>
                      <a:r>
                        <a:rPr lang="en-GB" sz="900" baseline="30000" dirty="0">
                          <a:effectLst/>
                        </a:rPr>
                        <a:t>b</a:t>
                      </a:r>
                      <a:endParaRPr lang="en-GB" sz="900" dirty="0">
                        <a:effectLst/>
                      </a:endParaRPr>
                    </a:p>
                    <a:p>
                      <a:pPr>
                        <a:lnSpc>
                          <a:spcPct val="115000"/>
                        </a:lnSpc>
                        <a:spcAft>
                          <a:spcPts val="0"/>
                        </a:spcAft>
                      </a:pPr>
                      <a:r>
                        <a:rPr lang="en-GB" sz="900" dirty="0">
                          <a:effectLst/>
                        </a:rPr>
                        <a:t> </a:t>
                      </a:r>
                      <a:endParaRPr lang="en-GB" sz="900" dirty="0">
                        <a:effectLst/>
                        <a:latin typeface="Calibri"/>
                        <a:ea typeface="Calibri"/>
                        <a:cs typeface="Times New Roman"/>
                      </a:endParaRPr>
                    </a:p>
                  </a:txBody>
                  <a:tcPr marL="39009" marR="39009" marT="0" marB="0"/>
                </a:tc>
                <a:tc>
                  <a:txBody>
                    <a:bodyPr/>
                    <a:lstStyle/>
                    <a:p>
                      <a:pPr algn="r">
                        <a:lnSpc>
                          <a:spcPct val="115000"/>
                        </a:lnSpc>
                        <a:spcAft>
                          <a:spcPts val="0"/>
                        </a:spcAft>
                      </a:pPr>
                      <a:r>
                        <a:rPr lang="en-GB" sz="900" dirty="0">
                          <a:effectLst/>
                        </a:rPr>
                        <a:t>3,450</a:t>
                      </a:r>
                      <a:endParaRPr lang="en-GB" sz="900" dirty="0">
                        <a:effectLst/>
                        <a:latin typeface="Calibri"/>
                        <a:ea typeface="Calibri"/>
                        <a:cs typeface="Times New Roman"/>
                      </a:endParaRPr>
                    </a:p>
                  </a:txBody>
                  <a:tcPr marL="39009" marR="39009" marT="0" marB="0"/>
                </a:tc>
                <a:tc>
                  <a:txBody>
                    <a:bodyPr/>
                    <a:lstStyle/>
                    <a:p>
                      <a:pPr>
                        <a:lnSpc>
                          <a:spcPct val="115000"/>
                        </a:lnSpc>
                        <a:spcAft>
                          <a:spcPts val="0"/>
                        </a:spcAft>
                      </a:pPr>
                      <a:r>
                        <a:rPr lang="en-GB" sz="900">
                          <a:effectLst/>
                        </a:rPr>
                        <a:t>518</a:t>
                      </a:r>
                      <a:endParaRPr lang="en-GB" sz="900">
                        <a:effectLst/>
                        <a:latin typeface="Calibri"/>
                        <a:ea typeface="Calibri"/>
                        <a:cs typeface="Times New Roman"/>
                      </a:endParaRPr>
                    </a:p>
                  </a:txBody>
                  <a:tcPr marL="39009" marR="39009" marT="0" marB="0"/>
                </a:tc>
                <a:tc>
                  <a:txBody>
                    <a:bodyPr/>
                    <a:lstStyle/>
                    <a:p>
                      <a:pPr>
                        <a:lnSpc>
                          <a:spcPct val="115000"/>
                        </a:lnSpc>
                        <a:spcAft>
                          <a:spcPts val="0"/>
                        </a:spcAft>
                      </a:pPr>
                      <a:r>
                        <a:rPr lang="en-GB" sz="900" dirty="0">
                          <a:effectLst/>
                        </a:rPr>
                        <a:t>2,933</a:t>
                      </a:r>
                      <a:endParaRPr lang="en-GB" sz="900" dirty="0">
                        <a:effectLst/>
                        <a:latin typeface="Calibri"/>
                        <a:ea typeface="Calibri"/>
                        <a:cs typeface="Times New Roman"/>
                      </a:endParaRPr>
                    </a:p>
                  </a:txBody>
                  <a:tcPr marL="39009" marR="39009" marT="0" marB="0"/>
                </a:tc>
                <a:tc>
                  <a:txBody>
                    <a:bodyPr/>
                    <a:lstStyle/>
                    <a:p>
                      <a:pPr algn="ctr">
                        <a:lnSpc>
                          <a:spcPct val="115000"/>
                        </a:lnSpc>
                        <a:spcAft>
                          <a:spcPts val="0"/>
                        </a:spcAft>
                      </a:pPr>
                      <a:r>
                        <a:rPr lang="en-GB" sz="900">
                          <a:effectLst/>
                        </a:rPr>
                        <a:t>85%</a:t>
                      </a:r>
                      <a:endParaRPr lang="en-GB" sz="900">
                        <a:effectLst/>
                        <a:latin typeface="Calibri"/>
                        <a:ea typeface="Calibri"/>
                        <a:cs typeface="Times New Roman"/>
                      </a:endParaRPr>
                    </a:p>
                  </a:txBody>
                  <a:tcPr marL="39009" marR="39009" marT="0" marB="0"/>
                </a:tc>
                <a:tc>
                  <a:txBody>
                    <a:bodyPr/>
                    <a:lstStyle/>
                    <a:p>
                      <a:pPr>
                        <a:lnSpc>
                          <a:spcPct val="115000"/>
                        </a:lnSpc>
                        <a:spcAft>
                          <a:spcPts val="0"/>
                        </a:spcAft>
                      </a:pPr>
                      <a:r>
                        <a:rPr lang="en-GB" sz="900" dirty="0">
                          <a:effectLst/>
                        </a:rPr>
                        <a:t>14/15 National GP Profiles</a:t>
                      </a:r>
                      <a:endParaRPr lang="en-GB" sz="900" dirty="0">
                        <a:effectLst/>
                        <a:latin typeface="Calibri"/>
                        <a:ea typeface="Calibri"/>
                        <a:cs typeface="Times New Roman"/>
                      </a:endParaRPr>
                    </a:p>
                  </a:txBody>
                  <a:tcPr marL="39009" marR="39009" marT="0" marB="0"/>
                </a:tc>
              </a:tr>
            </a:tbl>
          </a:graphicData>
        </a:graphic>
      </p:graphicFrame>
    </p:spTree>
    <p:extLst>
      <p:ext uri="{BB962C8B-B14F-4D97-AF65-F5344CB8AC3E}">
        <p14:creationId xmlns:p14="http://schemas.microsoft.com/office/powerpoint/2010/main" val="28708280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4082"/>
          </a:xfrm>
        </p:spPr>
        <p:txBody>
          <a:bodyPr>
            <a:normAutofit/>
          </a:bodyPr>
          <a:lstStyle/>
          <a:p>
            <a:pPr algn="l"/>
            <a:r>
              <a:rPr lang="en-GB" sz="1400" dirty="0" smtClean="0"/>
              <a:t>Figure 2 - Adult Social Care – Client Category Breakdown</a:t>
            </a:r>
            <a:endParaRPr lang="en-GB" sz="1400" dirty="0"/>
          </a:p>
        </p:txBody>
      </p:sp>
      <p:sp>
        <p:nvSpPr>
          <p:cNvPr id="5"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pic>
        <p:nvPicPr>
          <p:cNvPr id="2051" name="Picture 3"/>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827584" y="980728"/>
            <a:ext cx="7488832" cy="55014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446515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GB" sz="1400" dirty="0" smtClean="0"/>
              <a:t>Figure 3 - South Tyneside Population Projections by Age Group</a:t>
            </a:r>
            <a:endParaRPr lang="en-GB" sz="1400" dirty="0"/>
          </a:p>
        </p:txBody>
      </p:sp>
      <p:pic>
        <p:nvPicPr>
          <p:cNvPr id="3074" name="Picture 2"/>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328598" y="1412776"/>
            <a:ext cx="8203841" cy="47374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362133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06090"/>
          </a:xfrm>
        </p:spPr>
        <p:txBody>
          <a:bodyPr>
            <a:normAutofit/>
          </a:bodyPr>
          <a:lstStyle/>
          <a:p>
            <a:pPr algn="l"/>
            <a:r>
              <a:rPr lang="en-GB" sz="1400" dirty="0" smtClean="0"/>
              <a:t>Figure 4 – Total Clients (including projected growth)</a:t>
            </a:r>
            <a:endParaRPr lang="en-GB" sz="1400" dirty="0"/>
          </a:p>
        </p:txBody>
      </p:sp>
      <p:pic>
        <p:nvPicPr>
          <p:cNvPr id="4098" name="Picture 2"/>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290995" y="1268761"/>
            <a:ext cx="8518449" cy="33843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8232323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8058"/>
          </a:xfrm>
        </p:spPr>
        <p:txBody>
          <a:bodyPr>
            <a:normAutofit/>
          </a:bodyPr>
          <a:lstStyle/>
          <a:p>
            <a:pPr algn="l"/>
            <a:r>
              <a:rPr lang="en-GB" sz="1400" dirty="0" smtClean="0"/>
              <a:t>Figure 5 – Community Assets commissioned by the local authority</a:t>
            </a:r>
            <a:endParaRPr lang="en-GB" sz="14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818611591"/>
              </p:ext>
            </p:extLst>
          </p:nvPr>
        </p:nvGraphicFramePr>
        <p:xfrm>
          <a:off x="1043608" y="620688"/>
          <a:ext cx="7128792" cy="5904666"/>
        </p:xfrm>
        <a:graphic>
          <a:graphicData uri="http://schemas.openxmlformats.org/drawingml/2006/table">
            <a:tbl>
              <a:tblPr firstRow="1" firstCol="1" bandRow="1">
                <a:tableStyleId>{5C22544A-7EE6-4342-B048-85BDC9FD1C3A}</a:tableStyleId>
              </a:tblPr>
              <a:tblGrid>
                <a:gridCol w="3564396"/>
                <a:gridCol w="3564396"/>
              </a:tblGrid>
              <a:tr h="191309">
                <a:tc>
                  <a:txBody>
                    <a:bodyPr/>
                    <a:lstStyle/>
                    <a:p>
                      <a:pPr>
                        <a:lnSpc>
                          <a:spcPct val="115000"/>
                        </a:lnSpc>
                        <a:spcAft>
                          <a:spcPts val="1000"/>
                        </a:spcAft>
                      </a:pPr>
                      <a:r>
                        <a:rPr lang="en-GB" sz="800">
                          <a:effectLst/>
                        </a:rPr>
                        <a:t>Provider </a:t>
                      </a:r>
                      <a:endParaRPr lang="en-GB" sz="800">
                        <a:effectLst/>
                        <a:latin typeface="Calibri"/>
                        <a:ea typeface="Calibri"/>
                        <a:cs typeface="Times New Roman"/>
                      </a:endParaRPr>
                    </a:p>
                  </a:txBody>
                  <a:tcPr marL="51936" marR="51936" marT="0" marB="0"/>
                </a:tc>
                <a:tc>
                  <a:txBody>
                    <a:bodyPr/>
                    <a:lstStyle/>
                    <a:p>
                      <a:pPr>
                        <a:lnSpc>
                          <a:spcPct val="115000"/>
                        </a:lnSpc>
                        <a:spcAft>
                          <a:spcPts val="1000"/>
                        </a:spcAft>
                      </a:pPr>
                      <a:r>
                        <a:rPr lang="en-GB" sz="800">
                          <a:effectLst/>
                        </a:rPr>
                        <a:t> Service</a:t>
                      </a:r>
                      <a:endParaRPr lang="en-GB" sz="800">
                        <a:effectLst/>
                        <a:latin typeface="Calibri"/>
                        <a:ea typeface="Calibri"/>
                        <a:cs typeface="Times New Roman"/>
                      </a:endParaRPr>
                    </a:p>
                  </a:txBody>
                  <a:tcPr marL="51936" marR="51936" marT="0" marB="0"/>
                </a:tc>
              </a:tr>
              <a:tr h="191309">
                <a:tc>
                  <a:txBody>
                    <a:bodyPr/>
                    <a:lstStyle/>
                    <a:p>
                      <a:pPr>
                        <a:lnSpc>
                          <a:spcPct val="115000"/>
                        </a:lnSpc>
                        <a:spcAft>
                          <a:spcPts val="1000"/>
                        </a:spcAft>
                      </a:pPr>
                      <a:r>
                        <a:rPr lang="en-GB" sz="800">
                          <a:effectLst/>
                        </a:rPr>
                        <a:t>Age Concern Tyneside South</a:t>
                      </a:r>
                      <a:endParaRPr lang="en-GB" sz="800">
                        <a:effectLst/>
                        <a:latin typeface="Calibri"/>
                        <a:ea typeface="Calibri"/>
                        <a:cs typeface="Times New Roman"/>
                      </a:endParaRPr>
                    </a:p>
                  </a:txBody>
                  <a:tcPr marL="51936" marR="51936" marT="0" marB="0"/>
                </a:tc>
                <a:tc>
                  <a:txBody>
                    <a:bodyPr/>
                    <a:lstStyle/>
                    <a:p>
                      <a:pPr>
                        <a:lnSpc>
                          <a:spcPct val="115000"/>
                        </a:lnSpc>
                        <a:spcAft>
                          <a:spcPts val="1000"/>
                        </a:spcAft>
                      </a:pPr>
                      <a:r>
                        <a:rPr lang="en-GB" sz="800">
                          <a:effectLst/>
                        </a:rPr>
                        <a:t> Integrated wellbeing service for older people</a:t>
                      </a:r>
                      <a:endParaRPr lang="en-GB" sz="800">
                        <a:effectLst/>
                        <a:latin typeface="Calibri"/>
                        <a:ea typeface="Calibri"/>
                        <a:cs typeface="Times New Roman"/>
                      </a:endParaRPr>
                    </a:p>
                  </a:txBody>
                  <a:tcPr marL="51936" marR="51936" marT="0" marB="0"/>
                </a:tc>
              </a:tr>
              <a:tr h="191309">
                <a:tc>
                  <a:txBody>
                    <a:bodyPr/>
                    <a:lstStyle/>
                    <a:p>
                      <a:pPr>
                        <a:lnSpc>
                          <a:spcPct val="115000"/>
                        </a:lnSpc>
                        <a:spcAft>
                          <a:spcPts val="1000"/>
                        </a:spcAft>
                      </a:pPr>
                      <a:r>
                        <a:rPr lang="en-GB" sz="800">
                          <a:effectLst/>
                        </a:rPr>
                        <a:t>Alzheimer's Society </a:t>
                      </a:r>
                      <a:endParaRPr lang="en-GB" sz="800">
                        <a:effectLst/>
                        <a:latin typeface="Calibri"/>
                        <a:ea typeface="Calibri"/>
                        <a:cs typeface="Times New Roman"/>
                      </a:endParaRPr>
                    </a:p>
                  </a:txBody>
                  <a:tcPr marL="51936" marR="51936" marT="0" marB="0"/>
                </a:tc>
                <a:tc>
                  <a:txBody>
                    <a:bodyPr/>
                    <a:lstStyle/>
                    <a:p>
                      <a:pPr>
                        <a:lnSpc>
                          <a:spcPct val="115000"/>
                        </a:lnSpc>
                        <a:spcAft>
                          <a:spcPts val="1000"/>
                        </a:spcAft>
                      </a:pPr>
                      <a:r>
                        <a:rPr lang="en-GB" sz="800">
                          <a:effectLst/>
                        </a:rPr>
                        <a:t> Day service for older people with dementia</a:t>
                      </a:r>
                      <a:endParaRPr lang="en-GB" sz="800">
                        <a:effectLst/>
                        <a:latin typeface="Calibri"/>
                        <a:ea typeface="Calibri"/>
                        <a:cs typeface="Times New Roman"/>
                      </a:endParaRPr>
                    </a:p>
                  </a:txBody>
                  <a:tcPr marL="51936" marR="51936" marT="0" marB="0"/>
                </a:tc>
              </a:tr>
              <a:tr h="191309">
                <a:tc>
                  <a:txBody>
                    <a:bodyPr/>
                    <a:lstStyle/>
                    <a:p>
                      <a:pPr>
                        <a:lnSpc>
                          <a:spcPct val="115000"/>
                        </a:lnSpc>
                        <a:spcAft>
                          <a:spcPts val="1000"/>
                        </a:spcAft>
                      </a:pPr>
                      <a:r>
                        <a:rPr lang="en-GB" sz="800">
                          <a:effectLst/>
                        </a:rPr>
                        <a:t>Apna Ghar </a:t>
                      </a:r>
                      <a:endParaRPr lang="en-GB" sz="800">
                        <a:effectLst/>
                        <a:latin typeface="Calibri"/>
                        <a:ea typeface="Calibri"/>
                        <a:cs typeface="Times New Roman"/>
                      </a:endParaRPr>
                    </a:p>
                  </a:txBody>
                  <a:tcPr marL="51936" marR="51936" marT="0" marB="0"/>
                </a:tc>
                <a:tc>
                  <a:txBody>
                    <a:bodyPr/>
                    <a:lstStyle/>
                    <a:p>
                      <a:pPr>
                        <a:lnSpc>
                          <a:spcPct val="115000"/>
                        </a:lnSpc>
                        <a:spcAft>
                          <a:spcPts val="1000"/>
                        </a:spcAft>
                      </a:pPr>
                      <a:r>
                        <a:rPr lang="en-GB" sz="800">
                          <a:effectLst/>
                        </a:rPr>
                        <a:t> BME outreach service </a:t>
                      </a:r>
                      <a:endParaRPr lang="en-GB" sz="800">
                        <a:effectLst/>
                        <a:latin typeface="Calibri"/>
                        <a:ea typeface="Calibri"/>
                        <a:cs typeface="Times New Roman"/>
                      </a:endParaRPr>
                    </a:p>
                  </a:txBody>
                  <a:tcPr marL="51936" marR="51936" marT="0" marB="0"/>
                </a:tc>
              </a:tr>
              <a:tr h="356708">
                <a:tc>
                  <a:txBody>
                    <a:bodyPr/>
                    <a:lstStyle/>
                    <a:p>
                      <a:pPr>
                        <a:lnSpc>
                          <a:spcPct val="115000"/>
                        </a:lnSpc>
                        <a:spcAft>
                          <a:spcPts val="1000"/>
                        </a:spcAft>
                      </a:pPr>
                      <a:r>
                        <a:rPr lang="en-GB" sz="800">
                          <a:effectLst/>
                        </a:rPr>
                        <a:t>Arts 4 Wellbeing Arts</a:t>
                      </a:r>
                      <a:endParaRPr lang="en-GB" sz="800">
                        <a:effectLst/>
                        <a:latin typeface="Calibri"/>
                        <a:ea typeface="Calibri"/>
                        <a:cs typeface="Times New Roman"/>
                      </a:endParaRPr>
                    </a:p>
                  </a:txBody>
                  <a:tcPr marL="51936" marR="51936" marT="0" marB="0"/>
                </a:tc>
                <a:tc>
                  <a:txBody>
                    <a:bodyPr/>
                    <a:lstStyle/>
                    <a:p>
                      <a:pPr>
                        <a:lnSpc>
                          <a:spcPct val="115000"/>
                        </a:lnSpc>
                        <a:spcAft>
                          <a:spcPts val="1000"/>
                        </a:spcAft>
                      </a:pPr>
                      <a:r>
                        <a:rPr lang="en-GB" sz="800">
                          <a:effectLst/>
                        </a:rPr>
                        <a:t>based day service for adults with learning disabilities</a:t>
                      </a:r>
                      <a:endParaRPr lang="en-GB" sz="800">
                        <a:effectLst/>
                        <a:latin typeface="Calibri"/>
                        <a:ea typeface="Calibri"/>
                        <a:cs typeface="Times New Roman"/>
                      </a:endParaRPr>
                    </a:p>
                  </a:txBody>
                  <a:tcPr marL="51936" marR="51936" marT="0" marB="0"/>
                </a:tc>
              </a:tr>
              <a:tr h="191309">
                <a:tc>
                  <a:txBody>
                    <a:bodyPr/>
                    <a:lstStyle/>
                    <a:p>
                      <a:pPr>
                        <a:lnSpc>
                          <a:spcPct val="115000"/>
                        </a:lnSpc>
                        <a:spcAft>
                          <a:spcPts val="1000"/>
                        </a:spcAft>
                      </a:pPr>
                      <a:r>
                        <a:rPr lang="en-GB" sz="800">
                          <a:effectLst/>
                        </a:rPr>
                        <a:t>Bliss=Ability </a:t>
                      </a:r>
                      <a:endParaRPr lang="en-GB" sz="800">
                        <a:effectLst/>
                        <a:latin typeface="Calibri"/>
                        <a:ea typeface="Calibri"/>
                        <a:cs typeface="Times New Roman"/>
                      </a:endParaRPr>
                    </a:p>
                  </a:txBody>
                  <a:tcPr marL="51936" marR="51936" marT="0" marB="0"/>
                </a:tc>
                <a:tc>
                  <a:txBody>
                    <a:bodyPr/>
                    <a:lstStyle/>
                    <a:p>
                      <a:pPr>
                        <a:lnSpc>
                          <a:spcPct val="115000"/>
                        </a:lnSpc>
                        <a:spcAft>
                          <a:spcPts val="1000"/>
                        </a:spcAft>
                      </a:pPr>
                      <a:r>
                        <a:rPr lang="en-GB" sz="800">
                          <a:effectLst/>
                        </a:rPr>
                        <a:t> Carers advocacy</a:t>
                      </a:r>
                      <a:endParaRPr lang="en-GB" sz="800">
                        <a:effectLst/>
                        <a:latin typeface="Calibri"/>
                        <a:ea typeface="Calibri"/>
                        <a:cs typeface="Times New Roman"/>
                      </a:endParaRPr>
                    </a:p>
                  </a:txBody>
                  <a:tcPr marL="51936" marR="51936" marT="0" marB="0"/>
                </a:tc>
              </a:tr>
              <a:tr h="191309">
                <a:tc>
                  <a:txBody>
                    <a:bodyPr/>
                    <a:lstStyle/>
                    <a:p>
                      <a:pPr>
                        <a:lnSpc>
                          <a:spcPct val="115000"/>
                        </a:lnSpc>
                        <a:spcAft>
                          <a:spcPts val="1000"/>
                        </a:spcAft>
                      </a:pPr>
                      <a:r>
                        <a:rPr lang="en-GB" sz="800">
                          <a:effectLst/>
                        </a:rPr>
                        <a:t>Bliss=Ability </a:t>
                      </a:r>
                      <a:endParaRPr lang="en-GB" sz="800">
                        <a:effectLst/>
                        <a:latin typeface="Calibri"/>
                        <a:ea typeface="Calibri"/>
                        <a:cs typeface="Times New Roman"/>
                      </a:endParaRPr>
                    </a:p>
                  </a:txBody>
                  <a:tcPr marL="51936" marR="51936" marT="0" marB="0"/>
                </a:tc>
                <a:tc>
                  <a:txBody>
                    <a:bodyPr/>
                    <a:lstStyle/>
                    <a:p>
                      <a:pPr>
                        <a:lnSpc>
                          <a:spcPct val="115000"/>
                        </a:lnSpc>
                        <a:spcAft>
                          <a:spcPts val="1000"/>
                        </a:spcAft>
                      </a:pPr>
                      <a:r>
                        <a:rPr lang="en-GB" sz="800">
                          <a:effectLst/>
                        </a:rPr>
                        <a:t> Advocacy spot contract</a:t>
                      </a:r>
                      <a:endParaRPr lang="en-GB" sz="800">
                        <a:effectLst/>
                        <a:latin typeface="Calibri"/>
                        <a:ea typeface="Calibri"/>
                        <a:cs typeface="Times New Roman"/>
                      </a:endParaRPr>
                    </a:p>
                  </a:txBody>
                  <a:tcPr marL="51936" marR="51936" marT="0" marB="0"/>
                </a:tc>
              </a:tr>
              <a:tr h="191309">
                <a:tc>
                  <a:txBody>
                    <a:bodyPr/>
                    <a:lstStyle/>
                    <a:p>
                      <a:pPr>
                        <a:lnSpc>
                          <a:spcPct val="115000"/>
                        </a:lnSpc>
                        <a:spcAft>
                          <a:spcPts val="1000"/>
                        </a:spcAft>
                      </a:pPr>
                      <a:r>
                        <a:rPr lang="en-GB" sz="800">
                          <a:effectLst/>
                        </a:rPr>
                        <a:t>Bliss=Ability </a:t>
                      </a:r>
                      <a:endParaRPr lang="en-GB" sz="800">
                        <a:effectLst/>
                        <a:latin typeface="Calibri"/>
                        <a:ea typeface="Calibri"/>
                        <a:cs typeface="Times New Roman"/>
                      </a:endParaRPr>
                    </a:p>
                  </a:txBody>
                  <a:tcPr marL="51936" marR="51936" marT="0" marB="0"/>
                </a:tc>
                <a:tc>
                  <a:txBody>
                    <a:bodyPr/>
                    <a:lstStyle/>
                    <a:p>
                      <a:pPr>
                        <a:lnSpc>
                          <a:spcPct val="115000"/>
                        </a:lnSpc>
                        <a:spcAft>
                          <a:spcPts val="1000"/>
                        </a:spcAft>
                      </a:pPr>
                      <a:r>
                        <a:rPr lang="en-GB" sz="800">
                          <a:effectLst/>
                        </a:rPr>
                        <a:t> Self care</a:t>
                      </a:r>
                      <a:endParaRPr lang="en-GB" sz="800">
                        <a:effectLst/>
                        <a:latin typeface="Calibri"/>
                        <a:ea typeface="Calibri"/>
                        <a:cs typeface="Times New Roman"/>
                      </a:endParaRPr>
                    </a:p>
                  </a:txBody>
                  <a:tcPr marL="51936" marR="51936" marT="0" marB="0"/>
                </a:tc>
              </a:tr>
              <a:tr h="191309">
                <a:tc>
                  <a:txBody>
                    <a:bodyPr/>
                    <a:lstStyle/>
                    <a:p>
                      <a:pPr>
                        <a:lnSpc>
                          <a:spcPct val="115000"/>
                        </a:lnSpc>
                        <a:spcAft>
                          <a:spcPts val="1000"/>
                        </a:spcAft>
                      </a:pPr>
                      <a:r>
                        <a:rPr lang="en-GB" sz="800">
                          <a:effectLst/>
                        </a:rPr>
                        <a:t>Bliss=Ability </a:t>
                      </a:r>
                      <a:endParaRPr lang="en-GB" sz="800">
                        <a:effectLst/>
                        <a:latin typeface="Calibri"/>
                        <a:ea typeface="Calibri"/>
                        <a:cs typeface="Times New Roman"/>
                      </a:endParaRPr>
                    </a:p>
                  </a:txBody>
                  <a:tcPr marL="51936" marR="51936" marT="0" marB="0"/>
                </a:tc>
                <a:tc>
                  <a:txBody>
                    <a:bodyPr/>
                    <a:lstStyle/>
                    <a:p>
                      <a:pPr>
                        <a:lnSpc>
                          <a:spcPct val="115000"/>
                        </a:lnSpc>
                        <a:spcAft>
                          <a:spcPts val="1000"/>
                        </a:spcAft>
                      </a:pPr>
                      <a:r>
                        <a:rPr lang="en-GB" sz="800">
                          <a:effectLst/>
                        </a:rPr>
                        <a:t> Healthnet</a:t>
                      </a:r>
                      <a:endParaRPr lang="en-GB" sz="800">
                        <a:effectLst/>
                        <a:latin typeface="Calibri"/>
                        <a:ea typeface="Calibri"/>
                        <a:cs typeface="Times New Roman"/>
                      </a:endParaRPr>
                    </a:p>
                  </a:txBody>
                  <a:tcPr marL="51936" marR="51936" marT="0" marB="0"/>
                </a:tc>
              </a:tr>
              <a:tr h="191309">
                <a:tc>
                  <a:txBody>
                    <a:bodyPr/>
                    <a:lstStyle/>
                    <a:p>
                      <a:pPr>
                        <a:lnSpc>
                          <a:spcPct val="115000"/>
                        </a:lnSpc>
                        <a:spcAft>
                          <a:spcPts val="1000"/>
                        </a:spcAft>
                      </a:pPr>
                      <a:r>
                        <a:rPr lang="en-GB" sz="800">
                          <a:effectLst/>
                        </a:rPr>
                        <a:t>Lifeline </a:t>
                      </a:r>
                      <a:endParaRPr lang="en-GB" sz="800">
                        <a:effectLst/>
                        <a:latin typeface="Calibri"/>
                        <a:ea typeface="Calibri"/>
                        <a:cs typeface="Times New Roman"/>
                      </a:endParaRPr>
                    </a:p>
                  </a:txBody>
                  <a:tcPr marL="51936" marR="51936" marT="0" marB="0"/>
                </a:tc>
                <a:tc>
                  <a:txBody>
                    <a:bodyPr/>
                    <a:lstStyle/>
                    <a:p>
                      <a:pPr>
                        <a:lnSpc>
                          <a:spcPct val="115000"/>
                        </a:lnSpc>
                        <a:spcAft>
                          <a:spcPts val="1000"/>
                        </a:spcAft>
                      </a:pPr>
                      <a:r>
                        <a:rPr lang="en-GB" sz="800">
                          <a:effectLst/>
                        </a:rPr>
                        <a:t> Adult carers service</a:t>
                      </a:r>
                      <a:endParaRPr lang="en-GB" sz="800">
                        <a:effectLst/>
                        <a:latin typeface="Calibri"/>
                        <a:ea typeface="Calibri"/>
                        <a:cs typeface="Times New Roman"/>
                      </a:endParaRPr>
                    </a:p>
                  </a:txBody>
                  <a:tcPr marL="51936" marR="51936" marT="0" marB="0"/>
                </a:tc>
              </a:tr>
              <a:tr h="191309">
                <a:tc>
                  <a:txBody>
                    <a:bodyPr/>
                    <a:lstStyle/>
                    <a:p>
                      <a:pPr>
                        <a:lnSpc>
                          <a:spcPct val="115000"/>
                        </a:lnSpc>
                        <a:spcAft>
                          <a:spcPts val="1000"/>
                        </a:spcAft>
                      </a:pPr>
                      <a:r>
                        <a:rPr lang="en-GB" sz="800">
                          <a:effectLst/>
                        </a:rPr>
                        <a:t>Churches Together </a:t>
                      </a:r>
                      <a:endParaRPr lang="en-GB" sz="800">
                        <a:effectLst/>
                        <a:latin typeface="Calibri"/>
                        <a:ea typeface="Calibri"/>
                        <a:cs typeface="Times New Roman"/>
                      </a:endParaRPr>
                    </a:p>
                  </a:txBody>
                  <a:tcPr marL="51936" marR="51936" marT="0" marB="0"/>
                </a:tc>
                <a:tc>
                  <a:txBody>
                    <a:bodyPr/>
                    <a:lstStyle/>
                    <a:p>
                      <a:pPr>
                        <a:lnSpc>
                          <a:spcPct val="115000"/>
                        </a:lnSpc>
                        <a:spcAft>
                          <a:spcPts val="1000"/>
                        </a:spcAft>
                      </a:pPr>
                      <a:r>
                        <a:rPr lang="en-GB" sz="800">
                          <a:effectLst/>
                        </a:rPr>
                        <a:t> Happy at Home befriending service</a:t>
                      </a:r>
                      <a:endParaRPr lang="en-GB" sz="800">
                        <a:effectLst/>
                        <a:latin typeface="Calibri"/>
                        <a:ea typeface="Calibri"/>
                        <a:cs typeface="Times New Roman"/>
                      </a:endParaRPr>
                    </a:p>
                  </a:txBody>
                  <a:tcPr marL="51936" marR="51936" marT="0" marB="0"/>
                </a:tc>
              </a:tr>
              <a:tr h="191309">
                <a:tc>
                  <a:txBody>
                    <a:bodyPr/>
                    <a:lstStyle/>
                    <a:p>
                      <a:pPr>
                        <a:lnSpc>
                          <a:spcPct val="115000"/>
                        </a:lnSpc>
                        <a:spcAft>
                          <a:spcPts val="1000"/>
                        </a:spcAft>
                      </a:pPr>
                      <a:r>
                        <a:rPr lang="en-GB" sz="800">
                          <a:effectLst/>
                        </a:rPr>
                        <a:t>Citizen's Advice Bureau </a:t>
                      </a:r>
                      <a:endParaRPr lang="en-GB" sz="800">
                        <a:effectLst/>
                        <a:latin typeface="Calibri"/>
                        <a:ea typeface="Calibri"/>
                        <a:cs typeface="Times New Roman"/>
                      </a:endParaRPr>
                    </a:p>
                  </a:txBody>
                  <a:tcPr marL="51936" marR="51936" marT="0" marB="0"/>
                </a:tc>
                <a:tc>
                  <a:txBody>
                    <a:bodyPr/>
                    <a:lstStyle/>
                    <a:p>
                      <a:pPr>
                        <a:lnSpc>
                          <a:spcPct val="115000"/>
                        </a:lnSpc>
                        <a:spcAft>
                          <a:spcPts val="1000"/>
                        </a:spcAft>
                      </a:pPr>
                      <a:r>
                        <a:rPr lang="en-GB" sz="800">
                          <a:effectLst/>
                        </a:rPr>
                        <a:t> Advice service</a:t>
                      </a:r>
                      <a:endParaRPr lang="en-GB" sz="800">
                        <a:effectLst/>
                        <a:latin typeface="Calibri"/>
                        <a:ea typeface="Calibri"/>
                        <a:cs typeface="Times New Roman"/>
                      </a:endParaRPr>
                    </a:p>
                  </a:txBody>
                  <a:tcPr marL="51936" marR="51936" marT="0" marB="0"/>
                </a:tc>
              </a:tr>
              <a:tr h="191309">
                <a:tc>
                  <a:txBody>
                    <a:bodyPr/>
                    <a:lstStyle/>
                    <a:p>
                      <a:pPr>
                        <a:lnSpc>
                          <a:spcPct val="115000"/>
                        </a:lnSpc>
                        <a:spcAft>
                          <a:spcPts val="1000"/>
                        </a:spcAft>
                      </a:pPr>
                      <a:r>
                        <a:rPr lang="en-GB" sz="800">
                          <a:effectLst/>
                        </a:rPr>
                        <a:t>CVS </a:t>
                      </a:r>
                      <a:endParaRPr lang="en-GB" sz="800">
                        <a:effectLst/>
                        <a:latin typeface="Calibri"/>
                        <a:ea typeface="Calibri"/>
                        <a:cs typeface="Times New Roman"/>
                      </a:endParaRPr>
                    </a:p>
                  </a:txBody>
                  <a:tcPr marL="51936" marR="51936" marT="0" marB="0"/>
                </a:tc>
                <a:tc>
                  <a:txBody>
                    <a:bodyPr/>
                    <a:lstStyle/>
                    <a:p>
                      <a:pPr>
                        <a:lnSpc>
                          <a:spcPct val="115000"/>
                        </a:lnSpc>
                        <a:spcAft>
                          <a:spcPts val="1000"/>
                        </a:spcAft>
                      </a:pPr>
                      <a:r>
                        <a:rPr lang="en-GB" sz="800">
                          <a:effectLst/>
                        </a:rPr>
                        <a:t> Voluntary sector infrastructure</a:t>
                      </a:r>
                      <a:endParaRPr lang="en-GB" sz="800">
                        <a:effectLst/>
                        <a:latin typeface="Calibri"/>
                        <a:ea typeface="Calibri"/>
                        <a:cs typeface="Times New Roman"/>
                      </a:endParaRPr>
                    </a:p>
                  </a:txBody>
                  <a:tcPr marL="51936" marR="51936" marT="0" marB="0"/>
                </a:tc>
              </a:tr>
              <a:tr h="191309">
                <a:tc>
                  <a:txBody>
                    <a:bodyPr/>
                    <a:lstStyle/>
                    <a:p>
                      <a:pPr>
                        <a:lnSpc>
                          <a:spcPct val="115000"/>
                        </a:lnSpc>
                        <a:spcAft>
                          <a:spcPts val="1000"/>
                        </a:spcAft>
                      </a:pPr>
                      <a:r>
                        <a:rPr lang="en-GB" sz="800">
                          <a:effectLst/>
                        </a:rPr>
                        <a:t>Groundwork </a:t>
                      </a:r>
                      <a:endParaRPr lang="en-GB" sz="800">
                        <a:effectLst/>
                        <a:latin typeface="Calibri"/>
                        <a:ea typeface="Calibri"/>
                        <a:cs typeface="Times New Roman"/>
                      </a:endParaRPr>
                    </a:p>
                  </a:txBody>
                  <a:tcPr marL="51936" marR="51936" marT="0" marB="0"/>
                </a:tc>
                <a:tc>
                  <a:txBody>
                    <a:bodyPr/>
                    <a:lstStyle/>
                    <a:p>
                      <a:pPr>
                        <a:lnSpc>
                          <a:spcPct val="115000"/>
                        </a:lnSpc>
                        <a:spcAft>
                          <a:spcPts val="1000"/>
                        </a:spcAft>
                      </a:pPr>
                      <a:r>
                        <a:rPr lang="en-GB" sz="800">
                          <a:effectLst/>
                        </a:rPr>
                        <a:t> Green exercise</a:t>
                      </a:r>
                      <a:endParaRPr lang="en-GB" sz="800">
                        <a:effectLst/>
                        <a:latin typeface="Calibri"/>
                        <a:ea typeface="Calibri"/>
                        <a:cs typeface="Times New Roman"/>
                      </a:endParaRPr>
                    </a:p>
                  </a:txBody>
                  <a:tcPr marL="51936" marR="51936" marT="0" marB="0"/>
                </a:tc>
              </a:tr>
              <a:tr h="191309">
                <a:tc>
                  <a:txBody>
                    <a:bodyPr/>
                    <a:lstStyle/>
                    <a:p>
                      <a:pPr>
                        <a:lnSpc>
                          <a:spcPct val="115000"/>
                        </a:lnSpc>
                        <a:spcAft>
                          <a:spcPts val="1000"/>
                        </a:spcAft>
                      </a:pPr>
                      <a:r>
                        <a:rPr lang="en-GB" sz="800">
                          <a:effectLst/>
                        </a:rPr>
                        <a:t>Healthwatch South Tyneside </a:t>
                      </a:r>
                      <a:endParaRPr lang="en-GB" sz="800">
                        <a:effectLst/>
                        <a:latin typeface="Calibri"/>
                        <a:ea typeface="Calibri"/>
                        <a:cs typeface="Times New Roman"/>
                      </a:endParaRPr>
                    </a:p>
                  </a:txBody>
                  <a:tcPr marL="51936" marR="51936" marT="0" marB="0"/>
                </a:tc>
                <a:tc>
                  <a:txBody>
                    <a:bodyPr/>
                    <a:lstStyle/>
                    <a:p>
                      <a:pPr>
                        <a:lnSpc>
                          <a:spcPct val="115000"/>
                        </a:lnSpc>
                        <a:spcAft>
                          <a:spcPts val="1000"/>
                        </a:spcAft>
                      </a:pPr>
                      <a:r>
                        <a:rPr lang="en-GB" sz="800">
                          <a:effectLst/>
                        </a:rPr>
                        <a:t>Local Healthwatch</a:t>
                      </a:r>
                      <a:endParaRPr lang="en-GB" sz="800">
                        <a:effectLst/>
                        <a:latin typeface="Calibri"/>
                        <a:ea typeface="Calibri"/>
                        <a:cs typeface="Times New Roman"/>
                      </a:endParaRPr>
                    </a:p>
                  </a:txBody>
                  <a:tcPr marL="51936" marR="51936" marT="0" marB="0"/>
                </a:tc>
              </a:tr>
              <a:tr h="191309">
                <a:tc>
                  <a:txBody>
                    <a:bodyPr/>
                    <a:lstStyle/>
                    <a:p>
                      <a:pPr>
                        <a:lnSpc>
                          <a:spcPct val="115000"/>
                        </a:lnSpc>
                        <a:spcAft>
                          <a:spcPts val="1000"/>
                        </a:spcAft>
                      </a:pPr>
                      <a:r>
                        <a:rPr lang="en-GB" sz="800">
                          <a:effectLst/>
                        </a:rPr>
                        <a:t>Carers Federation </a:t>
                      </a:r>
                      <a:endParaRPr lang="en-GB" sz="800">
                        <a:effectLst/>
                        <a:latin typeface="Calibri"/>
                        <a:ea typeface="Calibri"/>
                        <a:cs typeface="Times New Roman"/>
                      </a:endParaRPr>
                    </a:p>
                  </a:txBody>
                  <a:tcPr marL="51936" marR="51936" marT="0" marB="0"/>
                </a:tc>
                <a:tc>
                  <a:txBody>
                    <a:bodyPr/>
                    <a:lstStyle/>
                    <a:p>
                      <a:pPr>
                        <a:lnSpc>
                          <a:spcPct val="115000"/>
                        </a:lnSpc>
                        <a:spcAft>
                          <a:spcPts val="1000"/>
                        </a:spcAft>
                      </a:pPr>
                      <a:r>
                        <a:rPr lang="en-GB" sz="800">
                          <a:effectLst/>
                        </a:rPr>
                        <a:t> Regional NHS Complaints Advocacy</a:t>
                      </a:r>
                      <a:endParaRPr lang="en-GB" sz="800">
                        <a:effectLst/>
                        <a:latin typeface="Calibri"/>
                        <a:ea typeface="Calibri"/>
                        <a:cs typeface="Times New Roman"/>
                      </a:endParaRPr>
                    </a:p>
                  </a:txBody>
                  <a:tcPr marL="51936" marR="51936" marT="0" marB="0"/>
                </a:tc>
              </a:tr>
              <a:tr h="191309">
                <a:tc>
                  <a:txBody>
                    <a:bodyPr/>
                    <a:lstStyle/>
                    <a:p>
                      <a:pPr>
                        <a:lnSpc>
                          <a:spcPct val="115000"/>
                        </a:lnSpc>
                        <a:spcAft>
                          <a:spcPts val="1000"/>
                        </a:spcAft>
                      </a:pPr>
                      <a:r>
                        <a:rPr lang="en-GB" sz="800">
                          <a:effectLst/>
                        </a:rPr>
                        <a:t>Mental Health Concern </a:t>
                      </a:r>
                      <a:endParaRPr lang="en-GB" sz="800">
                        <a:effectLst/>
                        <a:latin typeface="Calibri"/>
                        <a:ea typeface="Calibri"/>
                        <a:cs typeface="Times New Roman"/>
                      </a:endParaRPr>
                    </a:p>
                  </a:txBody>
                  <a:tcPr marL="51936" marR="51936" marT="0" marB="0"/>
                </a:tc>
                <a:tc>
                  <a:txBody>
                    <a:bodyPr/>
                    <a:lstStyle/>
                    <a:p>
                      <a:pPr>
                        <a:lnSpc>
                          <a:spcPct val="115000"/>
                        </a:lnSpc>
                        <a:spcAft>
                          <a:spcPts val="1000"/>
                        </a:spcAft>
                      </a:pPr>
                      <a:r>
                        <a:rPr lang="en-GB" sz="800">
                          <a:effectLst/>
                        </a:rPr>
                        <a:t> Mental health day services</a:t>
                      </a:r>
                      <a:endParaRPr lang="en-GB" sz="800">
                        <a:effectLst/>
                        <a:latin typeface="Calibri"/>
                        <a:ea typeface="Calibri"/>
                        <a:cs typeface="Times New Roman"/>
                      </a:endParaRPr>
                    </a:p>
                  </a:txBody>
                  <a:tcPr marL="51936" marR="51936" marT="0" marB="0"/>
                </a:tc>
              </a:tr>
              <a:tr h="191309">
                <a:tc>
                  <a:txBody>
                    <a:bodyPr/>
                    <a:lstStyle/>
                    <a:p>
                      <a:pPr>
                        <a:lnSpc>
                          <a:spcPct val="115000"/>
                        </a:lnSpc>
                        <a:spcAft>
                          <a:spcPts val="1000"/>
                        </a:spcAft>
                      </a:pPr>
                      <a:r>
                        <a:rPr lang="en-GB" sz="800">
                          <a:effectLst/>
                        </a:rPr>
                        <a:t>Places for People </a:t>
                      </a:r>
                      <a:endParaRPr lang="en-GB" sz="800">
                        <a:effectLst/>
                        <a:latin typeface="Calibri"/>
                        <a:ea typeface="Calibri"/>
                        <a:cs typeface="Times New Roman"/>
                      </a:endParaRPr>
                    </a:p>
                  </a:txBody>
                  <a:tcPr marL="51936" marR="51936" marT="0" marB="0"/>
                </a:tc>
                <a:tc>
                  <a:txBody>
                    <a:bodyPr/>
                    <a:lstStyle/>
                    <a:p>
                      <a:pPr>
                        <a:lnSpc>
                          <a:spcPct val="115000"/>
                        </a:lnSpc>
                        <a:spcAft>
                          <a:spcPts val="1000"/>
                        </a:spcAft>
                      </a:pPr>
                      <a:r>
                        <a:rPr lang="en-GB" sz="800">
                          <a:effectLst/>
                        </a:rPr>
                        <a:t> Women's refuge</a:t>
                      </a:r>
                      <a:endParaRPr lang="en-GB" sz="800">
                        <a:effectLst/>
                        <a:latin typeface="Calibri"/>
                        <a:ea typeface="Calibri"/>
                        <a:cs typeface="Times New Roman"/>
                      </a:endParaRPr>
                    </a:p>
                  </a:txBody>
                  <a:tcPr marL="51936" marR="51936" marT="0" marB="0"/>
                </a:tc>
              </a:tr>
              <a:tr h="191309">
                <a:tc>
                  <a:txBody>
                    <a:bodyPr/>
                    <a:lstStyle/>
                    <a:p>
                      <a:pPr>
                        <a:lnSpc>
                          <a:spcPct val="115000"/>
                        </a:lnSpc>
                        <a:spcAft>
                          <a:spcPts val="1000"/>
                        </a:spcAft>
                      </a:pPr>
                      <a:r>
                        <a:rPr lang="en-GB" sz="800">
                          <a:effectLst/>
                        </a:rPr>
                        <a:t>Relate (N'land and Tyneside) </a:t>
                      </a:r>
                      <a:endParaRPr lang="en-GB" sz="800">
                        <a:effectLst/>
                        <a:latin typeface="Calibri"/>
                        <a:ea typeface="Calibri"/>
                        <a:cs typeface="Times New Roman"/>
                      </a:endParaRPr>
                    </a:p>
                  </a:txBody>
                  <a:tcPr marL="51936" marR="51936" marT="0" marB="0"/>
                </a:tc>
                <a:tc>
                  <a:txBody>
                    <a:bodyPr/>
                    <a:lstStyle/>
                    <a:p>
                      <a:pPr>
                        <a:lnSpc>
                          <a:spcPct val="115000"/>
                        </a:lnSpc>
                        <a:spcAft>
                          <a:spcPts val="1000"/>
                        </a:spcAft>
                      </a:pPr>
                      <a:r>
                        <a:rPr lang="en-GB" sz="800">
                          <a:effectLst/>
                        </a:rPr>
                        <a:t>Relationship counselling</a:t>
                      </a:r>
                      <a:endParaRPr lang="en-GB" sz="800">
                        <a:effectLst/>
                        <a:latin typeface="Calibri"/>
                        <a:ea typeface="Calibri"/>
                        <a:cs typeface="Times New Roman"/>
                      </a:endParaRPr>
                    </a:p>
                  </a:txBody>
                  <a:tcPr marL="51936" marR="51936" marT="0" marB="0"/>
                </a:tc>
              </a:tr>
              <a:tr h="382617">
                <a:tc>
                  <a:txBody>
                    <a:bodyPr/>
                    <a:lstStyle/>
                    <a:p>
                      <a:pPr>
                        <a:lnSpc>
                          <a:spcPct val="115000"/>
                        </a:lnSpc>
                        <a:spcAft>
                          <a:spcPts val="1000"/>
                        </a:spcAft>
                      </a:pPr>
                      <a:r>
                        <a:rPr lang="en-GB" sz="800">
                          <a:effectLst/>
                        </a:rPr>
                        <a:t>Sunderland Samaritans </a:t>
                      </a:r>
                      <a:endParaRPr lang="en-GB" sz="800">
                        <a:effectLst/>
                        <a:latin typeface="Calibri"/>
                        <a:ea typeface="Calibri"/>
                        <a:cs typeface="Times New Roman"/>
                      </a:endParaRPr>
                    </a:p>
                  </a:txBody>
                  <a:tcPr marL="51936" marR="51936" marT="0" marB="0"/>
                </a:tc>
                <a:tc>
                  <a:txBody>
                    <a:bodyPr/>
                    <a:lstStyle/>
                    <a:p>
                      <a:pPr>
                        <a:lnSpc>
                          <a:spcPct val="115000"/>
                        </a:lnSpc>
                        <a:spcAft>
                          <a:spcPts val="1000"/>
                        </a:spcAft>
                      </a:pPr>
                      <a:r>
                        <a:rPr lang="en-GB" sz="800">
                          <a:effectLst/>
                        </a:rPr>
                        <a:t> Support to people experiencing suicidal feelings or who are depressed or anxious</a:t>
                      </a:r>
                      <a:endParaRPr lang="en-GB" sz="800">
                        <a:effectLst/>
                        <a:latin typeface="Calibri"/>
                        <a:ea typeface="Calibri"/>
                        <a:cs typeface="Times New Roman"/>
                      </a:endParaRPr>
                    </a:p>
                  </a:txBody>
                  <a:tcPr marL="51936" marR="51936" marT="0" marB="0"/>
                </a:tc>
              </a:tr>
              <a:tr h="191309">
                <a:tc>
                  <a:txBody>
                    <a:bodyPr/>
                    <a:lstStyle/>
                    <a:p>
                      <a:pPr>
                        <a:lnSpc>
                          <a:spcPct val="115000"/>
                        </a:lnSpc>
                        <a:spcAft>
                          <a:spcPts val="1000"/>
                        </a:spcAft>
                      </a:pPr>
                      <a:r>
                        <a:rPr lang="en-GB" sz="800">
                          <a:effectLst/>
                        </a:rPr>
                        <a:t>Sight Service</a:t>
                      </a:r>
                      <a:endParaRPr lang="en-GB" sz="800">
                        <a:effectLst/>
                        <a:latin typeface="Calibri"/>
                        <a:ea typeface="Calibri"/>
                        <a:cs typeface="Times New Roman"/>
                      </a:endParaRPr>
                    </a:p>
                  </a:txBody>
                  <a:tcPr marL="51936" marR="51936" marT="0" marB="0"/>
                </a:tc>
                <a:tc>
                  <a:txBody>
                    <a:bodyPr/>
                    <a:lstStyle/>
                    <a:p>
                      <a:pPr>
                        <a:lnSpc>
                          <a:spcPct val="115000"/>
                        </a:lnSpc>
                        <a:spcAft>
                          <a:spcPts val="1000"/>
                        </a:spcAft>
                      </a:pPr>
                      <a:r>
                        <a:rPr lang="en-GB" sz="800">
                          <a:effectLst/>
                        </a:rPr>
                        <a:t> Sight/hearing advice and support.</a:t>
                      </a:r>
                      <a:endParaRPr lang="en-GB" sz="800">
                        <a:effectLst/>
                        <a:latin typeface="Calibri"/>
                        <a:ea typeface="Calibri"/>
                        <a:cs typeface="Times New Roman"/>
                      </a:endParaRPr>
                    </a:p>
                  </a:txBody>
                  <a:tcPr marL="51936" marR="51936" marT="0" marB="0"/>
                </a:tc>
              </a:tr>
              <a:tr h="382617">
                <a:tc>
                  <a:txBody>
                    <a:bodyPr/>
                    <a:lstStyle/>
                    <a:p>
                      <a:pPr>
                        <a:lnSpc>
                          <a:spcPct val="115000"/>
                        </a:lnSpc>
                        <a:spcAft>
                          <a:spcPts val="1000"/>
                        </a:spcAft>
                      </a:pPr>
                      <a:r>
                        <a:rPr lang="en-GB" sz="800">
                          <a:effectLst/>
                        </a:rPr>
                        <a:t>South Tyneside Talking Newspapers Ass. </a:t>
                      </a:r>
                      <a:endParaRPr lang="en-GB" sz="800">
                        <a:effectLst/>
                        <a:latin typeface="Calibri"/>
                        <a:ea typeface="Calibri"/>
                        <a:cs typeface="Times New Roman"/>
                      </a:endParaRPr>
                    </a:p>
                  </a:txBody>
                  <a:tcPr marL="51936" marR="51936" marT="0" marB="0"/>
                </a:tc>
                <a:tc>
                  <a:txBody>
                    <a:bodyPr/>
                    <a:lstStyle/>
                    <a:p>
                      <a:pPr>
                        <a:lnSpc>
                          <a:spcPct val="115000"/>
                        </a:lnSpc>
                        <a:spcAft>
                          <a:spcPts val="1000"/>
                        </a:spcAft>
                      </a:pPr>
                      <a:r>
                        <a:rPr lang="en-GB" sz="800">
                          <a:effectLst/>
                        </a:rPr>
                        <a:t>Supplying talking newspapers to people with visual impairment</a:t>
                      </a:r>
                      <a:endParaRPr lang="en-GB" sz="800">
                        <a:effectLst/>
                        <a:latin typeface="Calibri"/>
                        <a:ea typeface="Calibri"/>
                        <a:cs typeface="Times New Roman"/>
                      </a:endParaRPr>
                    </a:p>
                  </a:txBody>
                  <a:tcPr marL="51936" marR="51936" marT="0" marB="0"/>
                </a:tc>
              </a:tr>
              <a:tr h="191309">
                <a:tc>
                  <a:txBody>
                    <a:bodyPr/>
                    <a:lstStyle/>
                    <a:p>
                      <a:pPr>
                        <a:lnSpc>
                          <a:spcPct val="115000"/>
                        </a:lnSpc>
                        <a:spcAft>
                          <a:spcPts val="1000"/>
                        </a:spcAft>
                      </a:pPr>
                      <a:r>
                        <a:rPr lang="en-GB" sz="800">
                          <a:effectLst/>
                        </a:rPr>
                        <a:t>Speech After Stroke Club </a:t>
                      </a:r>
                      <a:endParaRPr lang="en-GB" sz="800">
                        <a:effectLst/>
                        <a:latin typeface="Calibri"/>
                        <a:ea typeface="Calibri"/>
                        <a:cs typeface="Times New Roman"/>
                      </a:endParaRPr>
                    </a:p>
                  </a:txBody>
                  <a:tcPr marL="51936" marR="51936" marT="0" marB="0"/>
                </a:tc>
                <a:tc>
                  <a:txBody>
                    <a:bodyPr/>
                    <a:lstStyle/>
                    <a:p>
                      <a:pPr>
                        <a:lnSpc>
                          <a:spcPct val="115000"/>
                        </a:lnSpc>
                        <a:spcAft>
                          <a:spcPts val="1000"/>
                        </a:spcAft>
                      </a:pPr>
                      <a:r>
                        <a:rPr lang="en-GB" sz="800">
                          <a:effectLst/>
                        </a:rPr>
                        <a:t>After- stroke support services</a:t>
                      </a:r>
                      <a:endParaRPr lang="en-GB" sz="800">
                        <a:effectLst/>
                        <a:latin typeface="Calibri"/>
                        <a:ea typeface="Calibri"/>
                        <a:cs typeface="Times New Roman"/>
                      </a:endParaRPr>
                    </a:p>
                  </a:txBody>
                  <a:tcPr marL="51936" marR="51936" marT="0" marB="0"/>
                </a:tc>
              </a:tr>
              <a:tr h="382617">
                <a:tc>
                  <a:txBody>
                    <a:bodyPr/>
                    <a:lstStyle/>
                    <a:p>
                      <a:pPr>
                        <a:lnSpc>
                          <a:spcPct val="115000"/>
                        </a:lnSpc>
                        <a:spcAft>
                          <a:spcPts val="1000"/>
                        </a:spcAft>
                      </a:pPr>
                      <a:r>
                        <a:rPr lang="en-GB" sz="800">
                          <a:effectLst/>
                        </a:rPr>
                        <a:t>South Tyneside Arab/Muslim Community Service </a:t>
                      </a:r>
                      <a:endParaRPr lang="en-GB" sz="800">
                        <a:effectLst/>
                        <a:latin typeface="Calibri"/>
                        <a:ea typeface="Calibri"/>
                        <a:cs typeface="Times New Roman"/>
                      </a:endParaRPr>
                    </a:p>
                  </a:txBody>
                  <a:tcPr marL="51936" marR="51936" marT="0" marB="0"/>
                </a:tc>
                <a:tc>
                  <a:txBody>
                    <a:bodyPr/>
                    <a:lstStyle/>
                    <a:p>
                      <a:pPr>
                        <a:lnSpc>
                          <a:spcPct val="115000"/>
                        </a:lnSpc>
                        <a:spcAft>
                          <a:spcPts val="1000"/>
                        </a:spcAft>
                      </a:pPr>
                      <a:r>
                        <a:rPr lang="en-GB" sz="800">
                          <a:effectLst/>
                        </a:rPr>
                        <a:t> Support to the Arab and Muslim community</a:t>
                      </a:r>
                      <a:endParaRPr lang="en-GB" sz="800">
                        <a:effectLst/>
                        <a:latin typeface="Calibri"/>
                        <a:ea typeface="Calibri"/>
                        <a:cs typeface="Times New Roman"/>
                      </a:endParaRPr>
                    </a:p>
                  </a:txBody>
                  <a:tcPr marL="51936" marR="51936" marT="0" marB="0"/>
                </a:tc>
              </a:tr>
              <a:tr h="191309">
                <a:tc>
                  <a:txBody>
                    <a:bodyPr/>
                    <a:lstStyle/>
                    <a:p>
                      <a:pPr>
                        <a:lnSpc>
                          <a:spcPct val="115000"/>
                        </a:lnSpc>
                        <a:spcAft>
                          <a:spcPts val="1000"/>
                        </a:spcAft>
                      </a:pPr>
                      <a:r>
                        <a:rPr lang="en-GB" sz="800">
                          <a:effectLst/>
                        </a:rPr>
                        <a:t>Washington MIND </a:t>
                      </a:r>
                      <a:endParaRPr lang="en-GB" sz="800">
                        <a:effectLst/>
                        <a:latin typeface="Calibri"/>
                        <a:ea typeface="Calibri"/>
                        <a:cs typeface="Times New Roman"/>
                      </a:endParaRPr>
                    </a:p>
                  </a:txBody>
                  <a:tcPr marL="51936" marR="51936" marT="0" marB="0"/>
                </a:tc>
                <a:tc>
                  <a:txBody>
                    <a:bodyPr/>
                    <a:lstStyle/>
                    <a:p>
                      <a:pPr>
                        <a:lnSpc>
                          <a:spcPct val="115000"/>
                        </a:lnSpc>
                        <a:spcAft>
                          <a:spcPts val="1000"/>
                        </a:spcAft>
                      </a:pPr>
                      <a:r>
                        <a:rPr lang="en-GB" sz="800">
                          <a:effectLst/>
                        </a:rPr>
                        <a:t>Emotional health and wellbeing</a:t>
                      </a:r>
                      <a:endParaRPr lang="en-GB" sz="800">
                        <a:effectLst/>
                        <a:latin typeface="Calibri"/>
                        <a:ea typeface="Calibri"/>
                        <a:cs typeface="Times New Roman"/>
                      </a:endParaRPr>
                    </a:p>
                  </a:txBody>
                  <a:tcPr marL="51936" marR="51936" marT="0" marB="0"/>
                </a:tc>
              </a:tr>
              <a:tr h="191309">
                <a:tc>
                  <a:txBody>
                    <a:bodyPr/>
                    <a:lstStyle/>
                    <a:p>
                      <a:pPr>
                        <a:lnSpc>
                          <a:spcPct val="115000"/>
                        </a:lnSpc>
                        <a:spcAft>
                          <a:spcPts val="1000"/>
                        </a:spcAft>
                      </a:pPr>
                      <a:r>
                        <a:rPr lang="en-GB" sz="800">
                          <a:effectLst/>
                        </a:rPr>
                        <a:t>WHIST </a:t>
                      </a:r>
                      <a:endParaRPr lang="en-GB" sz="800">
                        <a:effectLst/>
                        <a:latin typeface="Calibri"/>
                        <a:ea typeface="Calibri"/>
                        <a:cs typeface="Times New Roman"/>
                      </a:endParaRPr>
                    </a:p>
                  </a:txBody>
                  <a:tcPr marL="51936" marR="51936" marT="0" marB="0"/>
                </a:tc>
                <a:tc>
                  <a:txBody>
                    <a:bodyPr/>
                    <a:lstStyle/>
                    <a:p>
                      <a:pPr>
                        <a:lnSpc>
                          <a:spcPct val="115000"/>
                        </a:lnSpc>
                        <a:spcAft>
                          <a:spcPts val="1000"/>
                        </a:spcAft>
                      </a:pPr>
                      <a:r>
                        <a:rPr lang="en-GB" sz="800">
                          <a:effectLst/>
                        </a:rPr>
                        <a:t> Women's health and wellbeing services</a:t>
                      </a:r>
                      <a:endParaRPr lang="en-GB" sz="800">
                        <a:effectLst/>
                        <a:latin typeface="Calibri"/>
                        <a:ea typeface="Calibri"/>
                        <a:cs typeface="Times New Roman"/>
                      </a:endParaRPr>
                    </a:p>
                  </a:txBody>
                  <a:tcPr marL="51936" marR="51936" marT="0" marB="0"/>
                </a:tc>
              </a:tr>
              <a:tr h="191309">
                <a:tc>
                  <a:txBody>
                    <a:bodyPr/>
                    <a:lstStyle/>
                    <a:p>
                      <a:pPr>
                        <a:lnSpc>
                          <a:spcPct val="115000"/>
                        </a:lnSpc>
                        <a:spcAft>
                          <a:spcPts val="1000"/>
                        </a:spcAft>
                      </a:pPr>
                      <a:r>
                        <a:rPr lang="en-GB" sz="800">
                          <a:effectLst/>
                        </a:rPr>
                        <a:t>Your Voice Counts </a:t>
                      </a:r>
                      <a:endParaRPr lang="en-GB" sz="800">
                        <a:effectLst/>
                        <a:latin typeface="Calibri"/>
                        <a:ea typeface="Calibri"/>
                        <a:cs typeface="Times New Roman"/>
                      </a:endParaRPr>
                    </a:p>
                  </a:txBody>
                  <a:tcPr marL="51936" marR="51936" marT="0" marB="0"/>
                </a:tc>
                <a:tc>
                  <a:txBody>
                    <a:bodyPr/>
                    <a:lstStyle/>
                    <a:p>
                      <a:pPr>
                        <a:lnSpc>
                          <a:spcPct val="115000"/>
                        </a:lnSpc>
                        <a:spcAft>
                          <a:spcPts val="1000"/>
                        </a:spcAft>
                      </a:pPr>
                      <a:r>
                        <a:rPr lang="en-GB" sz="800" dirty="0">
                          <a:effectLst/>
                        </a:rPr>
                        <a:t> Independent Mental Capacity Advocate.</a:t>
                      </a:r>
                      <a:endParaRPr lang="en-GB" sz="800" dirty="0">
                        <a:effectLst/>
                        <a:latin typeface="Calibri"/>
                        <a:ea typeface="Calibri"/>
                        <a:cs typeface="Times New Roman"/>
                      </a:endParaRPr>
                    </a:p>
                  </a:txBody>
                  <a:tcPr marL="51936" marR="51936" marT="0" marB="0"/>
                </a:tc>
              </a:tr>
            </a:tbl>
          </a:graphicData>
        </a:graphic>
      </p:graphicFrame>
    </p:spTree>
    <p:extLst>
      <p:ext uri="{BB962C8B-B14F-4D97-AF65-F5344CB8AC3E}">
        <p14:creationId xmlns:p14="http://schemas.microsoft.com/office/powerpoint/2010/main" val="3433046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9731" y="1341"/>
            <a:ext cx="8229600" cy="562074"/>
          </a:xfrm>
        </p:spPr>
        <p:txBody>
          <a:bodyPr>
            <a:normAutofit/>
          </a:bodyPr>
          <a:lstStyle/>
          <a:p>
            <a:pPr algn="l"/>
            <a:r>
              <a:rPr lang="en-GB" sz="1400" dirty="0" smtClean="0"/>
              <a:t>Figure 6 – Types of Intervention</a:t>
            </a:r>
            <a:endParaRPr lang="en-GB" sz="14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996800623"/>
              </p:ext>
            </p:extLst>
          </p:nvPr>
        </p:nvGraphicFramePr>
        <p:xfrm>
          <a:off x="395536" y="470134"/>
          <a:ext cx="8528408" cy="6379453"/>
        </p:xfrm>
        <a:graphic>
          <a:graphicData uri="http://schemas.openxmlformats.org/drawingml/2006/table">
            <a:tbl>
              <a:tblPr firstRow="1" firstCol="1" bandRow="1">
                <a:tableStyleId>{5C22544A-7EE6-4342-B048-85BDC9FD1C3A}</a:tableStyleId>
              </a:tblPr>
              <a:tblGrid>
                <a:gridCol w="1138410"/>
                <a:gridCol w="944788"/>
                <a:gridCol w="793673"/>
                <a:gridCol w="2440603"/>
                <a:gridCol w="1063963"/>
                <a:gridCol w="1173923"/>
                <a:gridCol w="973048"/>
              </a:tblGrid>
              <a:tr h="280859">
                <a:tc>
                  <a:txBody>
                    <a:bodyPr/>
                    <a:lstStyle/>
                    <a:p>
                      <a:pPr>
                        <a:lnSpc>
                          <a:spcPct val="115000"/>
                        </a:lnSpc>
                        <a:spcAft>
                          <a:spcPts val="1000"/>
                        </a:spcAft>
                      </a:pPr>
                      <a:r>
                        <a:rPr lang="en-GB" sz="700" dirty="0">
                          <a:effectLst/>
                        </a:rPr>
                        <a:t>Condition/Behaviour</a:t>
                      </a:r>
                      <a:endParaRPr lang="en-GB" sz="700" dirty="0">
                        <a:effectLst/>
                        <a:latin typeface="Calibri"/>
                        <a:ea typeface="Calibri"/>
                        <a:cs typeface="Times New Roman"/>
                      </a:endParaRPr>
                    </a:p>
                  </a:txBody>
                  <a:tcPr marL="24030" marR="24030" marT="0" marB="0"/>
                </a:tc>
                <a:tc>
                  <a:txBody>
                    <a:bodyPr/>
                    <a:lstStyle/>
                    <a:p>
                      <a:pPr>
                        <a:lnSpc>
                          <a:spcPct val="115000"/>
                        </a:lnSpc>
                        <a:spcAft>
                          <a:spcPts val="1000"/>
                        </a:spcAft>
                      </a:pPr>
                      <a:r>
                        <a:rPr lang="en-GB" sz="700">
                          <a:effectLst/>
                        </a:rPr>
                        <a:t>Intervention </a:t>
                      </a:r>
                      <a:endParaRPr lang="en-GB" sz="700">
                        <a:effectLst/>
                        <a:latin typeface="Calibri"/>
                        <a:ea typeface="Calibri"/>
                        <a:cs typeface="Times New Roman"/>
                      </a:endParaRPr>
                    </a:p>
                  </a:txBody>
                  <a:tcPr marL="24030" marR="24030" marT="0" marB="0"/>
                </a:tc>
                <a:tc>
                  <a:txBody>
                    <a:bodyPr/>
                    <a:lstStyle/>
                    <a:p>
                      <a:pPr>
                        <a:lnSpc>
                          <a:spcPct val="115000"/>
                        </a:lnSpc>
                        <a:spcAft>
                          <a:spcPts val="1000"/>
                        </a:spcAft>
                      </a:pPr>
                      <a:r>
                        <a:rPr lang="en-GB" sz="700">
                          <a:effectLst/>
                        </a:rPr>
                        <a:t>Target Groups</a:t>
                      </a:r>
                      <a:endParaRPr lang="en-GB" sz="700">
                        <a:effectLst/>
                        <a:latin typeface="Calibri"/>
                        <a:ea typeface="Calibri"/>
                        <a:cs typeface="Times New Roman"/>
                      </a:endParaRPr>
                    </a:p>
                  </a:txBody>
                  <a:tcPr marL="24030" marR="24030" marT="0" marB="0"/>
                </a:tc>
                <a:tc>
                  <a:txBody>
                    <a:bodyPr/>
                    <a:lstStyle/>
                    <a:p>
                      <a:pPr>
                        <a:lnSpc>
                          <a:spcPct val="115000"/>
                        </a:lnSpc>
                        <a:spcAft>
                          <a:spcPts val="1000"/>
                        </a:spcAft>
                      </a:pPr>
                      <a:r>
                        <a:rPr lang="en-GB" sz="700" dirty="0">
                          <a:effectLst/>
                        </a:rPr>
                        <a:t>Quality of Evidence/Effectiveness of targeted interventions</a:t>
                      </a:r>
                      <a:endParaRPr lang="en-GB" sz="700" dirty="0">
                        <a:effectLst/>
                        <a:latin typeface="Calibri"/>
                        <a:ea typeface="Calibri"/>
                        <a:cs typeface="Times New Roman"/>
                      </a:endParaRPr>
                    </a:p>
                  </a:txBody>
                  <a:tcPr marL="24030" marR="24030" marT="0" marB="0"/>
                </a:tc>
                <a:tc>
                  <a:txBody>
                    <a:bodyPr/>
                    <a:lstStyle/>
                    <a:p>
                      <a:pPr>
                        <a:lnSpc>
                          <a:spcPct val="115000"/>
                        </a:lnSpc>
                        <a:spcAft>
                          <a:spcPts val="1000"/>
                        </a:spcAft>
                      </a:pPr>
                      <a:r>
                        <a:rPr lang="en-GB" sz="700">
                          <a:effectLst/>
                        </a:rPr>
                        <a:t>Currently provided locally</a:t>
                      </a:r>
                      <a:endParaRPr lang="en-GB" sz="700">
                        <a:effectLst/>
                        <a:latin typeface="Calibri"/>
                        <a:ea typeface="Calibri"/>
                        <a:cs typeface="Times New Roman"/>
                      </a:endParaRPr>
                    </a:p>
                  </a:txBody>
                  <a:tcPr marL="24030" marR="24030" marT="0" marB="0"/>
                </a:tc>
                <a:tc>
                  <a:txBody>
                    <a:bodyPr/>
                    <a:lstStyle/>
                    <a:p>
                      <a:pPr>
                        <a:lnSpc>
                          <a:spcPct val="115000"/>
                        </a:lnSpc>
                        <a:spcAft>
                          <a:spcPts val="1000"/>
                        </a:spcAft>
                      </a:pPr>
                      <a:r>
                        <a:rPr lang="en-GB" sz="700">
                          <a:effectLst/>
                        </a:rPr>
                        <a:t>Risk to SC</a:t>
                      </a:r>
                      <a:endParaRPr lang="en-GB" sz="700">
                        <a:effectLst/>
                        <a:latin typeface="Calibri"/>
                        <a:ea typeface="Calibri"/>
                        <a:cs typeface="Times New Roman"/>
                      </a:endParaRPr>
                    </a:p>
                  </a:txBody>
                  <a:tcPr marL="24030" marR="24030" marT="0" marB="0"/>
                </a:tc>
                <a:tc>
                  <a:txBody>
                    <a:bodyPr/>
                    <a:lstStyle/>
                    <a:p>
                      <a:pPr>
                        <a:lnSpc>
                          <a:spcPct val="115000"/>
                        </a:lnSpc>
                        <a:spcAft>
                          <a:spcPts val="1000"/>
                        </a:spcAft>
                      </a:pPr>
                      <a:r>
                        <a:rPr lang="en-GB" sz="700">
                          <a:effectLst/>
                        </a:rPr>
                        <a:t>Duration to impact</a:t>
                      </a:r>
                      <a:endParaRPr lang="en-GB" sz="700">
                        <a:effectLst/>
                        <a:latin typeface="Calibri"/>
                        <a:ea typeface="Calibri"/>
                        <a:cs typeface="Times New Roman"/>
                      </a:endParaRPr>
                    </a:p>
                  </a:txBody>
                  <a:tcPr marL="24030" marR="24030" marT="0" marB="0"/>
                </a:tc>
              </a:tr>
              <a:tr h="1194877">
                <a:tc>
                  <a:txBody>
                    <a:bodyPr/>
                    <a:lstStyle/>
                    <a:p>
                      <a:pPr>
                        <a:lnSpc>
                          <a:spcPct val="115000"/>
                        </a:lnSpc>
                        <a:spcAft>
                          <a:spcPts val="1000"/>
                        </a:spcAft>
                      </a:pPr>
                      <a:r>
                        <a:rPr lang="en-GB" sz="700">
                          <a:effectLst/>
                        </a:rPr>
                        <a:t>Tobacco use</a:t>
                      </a:r>
                      <a:endParaRPr lang="en-GB" sz="700">
                        <a:effectLst/>
                        <a:latin typeface="Calibri"/>
                        <a:ea typeface="Calibri"/>
                        <a:cs typeface="Times New Roman"/>
                      </a:endParaRPr>
                    </a:p>
                  </a:txBody>
                  <a:tcPr marL="24030" marR="24030" marT="0" marB="0"/>
                </a:tc>
                <a:tc>
                  <a:txBody>
                    <a:bodyPr/>
                    <a:lstStyle/>
                    <a:p>
                      <a:pPr>
                        <a:lnSpc>
                          <a:spcPct val="115000"/>
                        </a:lnSpc>
                        <a:spcAft>
                          <a:spcPts val="1000"/>
                        </a:spcAft>
                      </a:pPr>
                      <a:r>
                        <a:rPr lang="en-GB" sz="700">
                          <a:effectLst/>
                        </a:rPr>
                        <a:t>Smoking Services</a:t>
                      </a:r>
                      <a:endParaRPr lang="en-GB" sz="700">
                        <a:effectLst/>
                        <a:latin typeface="Calibri"/>
                        <a:ea typeface="Calibri"/>
                        <a:cs typeface="Times New Roman"/>
                      </a:endParaRPr>
                    </a:p>
                  </a:txBody>
                  <a:tcPr marL="24030" marR="24030" marT="0" marB="0"/>
                </a:tc>
                <a:tc>
                  <a:txBody>
                    <a:bodyPr/>
                    <a:lstStyle/>
                    <a:p>
                      <a:pPr>
                        <a:lnSpc>
                          <a:spcPct val="115000"/>
                        </a:lnSpc>
                        <a:spcAft>
                          <a:spcPts val="1000"/>
                        </a:spcAft>
                      </a:pPr>
                      <a:r>
                        <a:rPr lang="en-GB" sz="700">
                          <a:effectLst/>
                        </a:rPr>
                        <a:t>Smokers</a:t>
                      </a:r>
                      <a:endParaRPr lang="en-GB" sz="700">
                        <a:effectLst/>
                        <a:latin typeface="Calibri"/>
                        <a:ea typeface="Calibri"/>
                        <a:cs typeface="Times New Roman"/>
                      </a:endParaRPr>
                    </a:p>
                  </a:txBody>
                  <a:tcPr marL="24030" marR="24030" marT="0" marB="0"/>
                </a:tc>
                <a:tc>
                  <a:txBody>
                    <a:bodyPr/>
                    <a:lstStyle/>
                    <a:p>
                      <a:pPr>
                        <a:lnSpc>
                          <a:spcPct val="115000"/>
                        </a:lnSpc>
                        <a:spcAft>
                          <a:spcPts val="1000"/>
                        </a:spcAft>
                      </a:pPr>
                      <a:r>
                        <a:rPr lang="en-GB" sz="700" dirty="0">
                          <a:effectLst/>
                        </a:rPr>
                        <a:t>High quality evidence. NICE shows that all the interventions studied are cost-effective when compared with ‘no intervention’ or ‘BA’. Interventions that have a low cost and a low cessation rate dominate ‘no  intervention’. Interventions with a higher cost and high cessation rate dominate ‘no intervention’. The cost per QALY of each of the interventions was low, when compared to ’no intervention. This supports the position as shown in other papers. </a:t>
                      </a:r>
                      <a:endParaRPr lang="en-GB" sz="700" dirty="0">
                        <a:effectLst/>
                        <a:latin typeface="Calibri"/>
                        <a:ea typeface="Calibri"/>
                        <a:cs typeface="Times New Roman"/>
                      </a:endParaRPr>
                    </a:p>
                  </a:txBody>
                  <a:tcPr marL="24030" marR="24030" marT="0" marB="0"/>
                </a:tc>
                <a:tc>
                  <a:txBody>
                    <a:bodyPr/>
                    <a:lstStyle/>
                    <a:p>
                      <a:pPr>
                        <a:lnSpc>
                          <a:spcPct val="115000"/>
                        </a:lnSpc>
                        <a:spcAft>
                          <a:spcPts val="1000"/>
                        </a:spcAft>
                      </a:pPr>
                      <a:r>
                        <a:rPr lang="en-GB" sz="700" dirty="0">
                          <a:effectLst/>
                        </a:rPr>
                        <a:t>Smoking cessation provided </a:t>
                      </a:r>
                      <a:br>
                        <a:rPr lang="en-GB" sz="700" dirty="0">
                          <a:effectLst/>
                        </a:rPr>
                      </a:br>
                      <a:r>
                        <a:rPr lang="en-GB" sz="700" dirty="0">
                          <a:effectLst/>
                        </a:rPr>
                        <a:t>locally coordinated through public health Change 4 Life Programme </a:t>
                      </a:r>
                      <a:endParaRPr lang="en-GB" sz="700" dirty="0">
                        <a:effectLst/>
                        <a:latin typeface="Calibri"/>
                        <a:ea typeface="Calibri"/>
                        <a:cs typeface="Times New Roman"/>
                      </a:endParaRPr>
                    </a:p>
                  </a:txBody>
                  <a:tcPr marL="24030" marR="24030" marT="0" marB="0"/>
                </a:tc>
                <a:tc>
                  <a:txBody>
                    <a:bodyPr/>
                    <a:lstStyle/>
                    <a:p>
                      <a:pPr>
                        <a:lnSpc>
                          <a:spcPct val="115000"/>
                        </a:lnSpc>
                        <a:spcAft>
                          <a:spcPts val="1000"/>
                        </a:spcAft>
                      </a:pPr>
                      <a:r>
                        <a:rPr lang="en-GB" sz="700">
                          <a:effectLst/>
                        </a:rPr>
                        <a:t>Smokers twice as likely to need social care support (ASH)</a:t>
                      </a:r>
                      <a:endParaRPr lang="en-GB" sz="700">
                        <a:effectLst/>
                        <a:latin typeface="Calibri"/>
                        <a:ea typeface="Calibri"/>
                        <a:cs typeface="Times New Roman"/>
                      </a:endParaRPr>
                    </a:p>
                  </a:txBody>
                  <a:tcPr marL="24030" marR="24030" marT="0" marB="0"/>
                </a:tc>
                <a:tc>
                  <a:txBody>
                    <a:bodyPr/>
                    <a:lstStyle/>
                    <a:p>
                      <a:pPr>
                        <a:lnSpc>
                          <a:spcPct val="115000"/>
                        </a:lnSpc>
                        <a:spcAft>
                          <a:spcPts val="1000"/>
                        </a:spcAft>
                      </a:pPr>
                      <a:r>
                        <a:rPr lang="en-GB" sz="700">
                          <a:effectLst/>
                        </a:rPr>
                        <a:t>Short and Long Term</a:t>
                      </a:r>
                      <a:endParaRPr lang="en-GB" sz="700">
                        <a:effectLst/>
                        <a:latin typeface="Calibri"/>
                        <a:ea typeface="Calibri"/>
                        <a:cs typeface="Times New Roman"/>
                      </a:endParaRPr>
                    </a:p>
                  </a:txBody>
                  <a:tcPr marL="24030" marR="24030" marT="0" marB="0"/>
                </a:tc>
              </a:tr>
              <a:tr h="456223">
                <a:tc>
                  <a:txBody>
                    <a:bodyPr/>
                    <a:lstStyle/>
                    <a:p>
                      <a:pPr>
                        <a:lnSpc>
                          <a:spcPct val="115000"/>
                        </a:lnSpc>
                        <a:spcAft>
                          <a:spcPts val="1000"/>
                        </a:spcAft>
                      </a:pPr>
                      <a:r>
                        <a:rPr lang="en-GB" sz="700">
                          <a:effectLst/>
                        </a:rPr>
                        <a:t>Physical Inactivity</a:t>
                      </a:r>
                      <a:endParaRPr lang="en-GB" sz="700">
                        <a:effectLst/>
                        <a:latin typeface="Calibri"/>
                        <a:ea typeface="Calibri"/>
                        <a:cs typeface="Times New Roman"/>
                      </a:endParaRPr>
                    </a:p>
                  </a:txBody>
                  <a:tcPr marL="24030" marR="24030" marT="0" marB="0"/>
                </a:tc>
                <a:tc>
                  <a:txBody>
                    <a:bodyPr/>
                    <a:lstStyle/>
                    <a:p>
                      <a:pPr>
                        <a:lnSpc>
                          <a:spcPct val="115000"/>
                        </a:lnSpc>
                        <a:spcAft>
                          <a:spcPts val="1000"/>
                        </a:spcAft>
                      </a:pPr>
                      <a:r>
                        <a:rPr lang="en-GB" sz="700">
                          <a:effectLst/>
                        </a:rPr>
                        <a:t>Physical inactivity </a:t>
                      </a:r>
                      <a:endParaRPr lang="en-GB" sz="700">
                        <a:effectLst/>
                        <a:latin typeface="Calibri"/>
                        <a:ea typeface="Calibri"/>
                        <a:cs typeface="Times New Roman"/>
                      </a:endParaRPr>
                    </a:p>
                  </a:txBody>
                  <a:tcPr marL="24030" marR="24030" marT="0" marB="0"/>
                </a:tc>
                <a:tc>
                  <a:txBody>
                    <a:bodyPr/>
                    <a:lstStyle/>
                    <a:p>
                      <a:pPr>
                        <a:lnSpc>
                          <a:spcPct val="115000"/>
                        </a:lnSpc>
                        <a:spcAft>
                          <a:spcPts val="1000"/>
                        </a:spcAft>
                      </a:pPr>
                      <a:r>
                        <a:rPr lang="en-GB" sz="700">
                          <a:effectLst/>
                        </a:rPr>
                        <a:t>Inactive in ST</a:t>
                      </a:r>
                      <a:endParaRPr lang="en-GB" sz="700">
                        <a:effectLst/>
                        <a:latin typeface="Calibri"/>
                        <a:ea typeface="Calibri"/>
                        <a:cs typeface="Times New Roman"/>
                      </a:endParaRPr>
                    </a:p>
                  </a:txBody>
                  <a:tcPr marL="24030" marR="24030" marT="0" marB="0"/>
                </a:tc>
                <a:tc>
                  <a:txBody>
                    <a:bodyPr/>
                    <a:lstStyle/>
                    <a:p>
                      <a:pPr>
                        <a:lnSpc>
                          <a:spcPct val="115000"/>
                        </a:lnSpc>
                        <a:spcAft>
                          <a:spcPts val="1000"/>
                        </a:spcAft>
                      </a:pPr>
                      <a:r>
                        <a:rPr lang="en-GB" sz="700">
                          <a:effectLst/>
                        </a:rPr>
                        <a:t>Strong evidence that physical activity prevents or manages many long term conditions however evidence lacking in terms of interventions that increase community wide physical activity</a:t>
                      </a:r>
                      <a:endParaRPr lang="en-GB" sz="700">
                        <a:effectLst/>
                        <a:latin typeface="Calibri"/>
                        <a:ea typeface="Calibri"/>
                        <a:cs typeface="Times New Roman"/>
                      </a:endParaRPr>
                    </a:p>
                  </a:txBody>
                  <a:tcPr marL="24030" marR="24030" marT="0" marB="0"/>
                </a:tc>
                <a:tc>
                  <a:txBody>
                    <a:bodyPr/>
                    <a:lstStyle/>
                    <a:p>
                      <a:pPr>
                        <a:lnSpc>
                          <a:spcPct val="115000"/>
                        </a:lnSpc>
                        <a:spcAft>
                          <a:spcPts val="1000"/>
                        </a:spcAft>
                      </a:pPr>
                      <a:r>
                        <a:rPr lang="en-GB" sz="700">
                          <a:effectLst/>
                        </a:rPr>
                        <a:t>Exercise referral offered through Change4Life</a:t>
                      </a:r>
                      <a:endParaRPr lang="en-GB" sz="700">
                        <a:effectLst/>
                        <a:latin typeface="Calibri"/>
                        <a:ea typeface="Calibri"/>
                        <a:cs typeface="Times New Roman"/>
                      </a:endParaRPr>
                    </a:p>
                  </a:txBody>
                  <a:tcPr marL="24030" marR="24030" marT="0" marB="0"/>
                </a:tc>
                <a:tc>
                  <a:txBody>
                    <a:bodyPr/>
                    <a:lstStyle/>
                    <a:p>
                      <a:pPr>
                        <a:lnSpc>
                          <a:spcPct val="115000"/>
                        </a:lnSpc>
                        <a:spcAft>
                          <a:spcPts val="1000"/>
                        </a:spcAft>
                      </a:pPr>
                      <a:r>
                        <a:rPr lang="en-GB" sz="700">
                          <a:effectLst/>
                        </a:rPr>
                        <a:t>High</a:t>
                      </a:r>
                      <a:endParaRPr lang="en-GB" sz="700">
                        <a:effectLst/>
                        <a:latin typeface="Calibri"/>
                        <a:ea typeface="Calibri"/>
                        <a:cs typeface="Times New Roman"/>
                      </a:endParaRPr>
                    </a:p>
                  </a:txBody>
                  <a:tcPr marL="24030" marR="24030" marT="0" marB="0"/>
                </a:tc>
                <a:tc>
                  <a:txBody>
                    <a:bodyPr/>
                    <a:lstStyle/>
                    <a:p>
                      <a:pPr>
                        <a:lnSpc>
                          <a:spcPct val="115000"/>
                        </a:lnSpc>
                        <a:spcAft>
                          <a:spcPts val="1000"/>
                        </a:spcAft>
                      </a:pPr>
                      <a:r>
                        <a:rPr lang="en-GB" sz="700">
                          <a:effectLst/>
                        </a:rPr>
                        <a:t>Long Term </a:t>
                      </a:r>
                      <a:endParaRPr lang="en-GB" sz="700">
                        <a:effectLst/>
                        <a:latin typeface="Calibri"/>
                        <a:ea typeface="Calibri"/>
                        <a:cs typeface="Times New Roman"/>
                      </a:endParaRPr>
                    </a:p>
                  </a:txBody>
                  <a:tcPr marL="24030" marR="24030" marT="0" marB="0"/>
                </a:tc>
              </a:tr>
              <a:tr h="456223">
                <a:tc>
                  <a:txBody>
                    <a:bodyPr/>
                    <a:lstStyle/>
                    <a:p>
                      <a:pPr>
                        <a:lnSpc>
                          <a:spcPct val="115000"/>
                        </a:lnSpc>
                        <a:spcAft>
                          <a:spcPts val="1000"/>
                        </a:spcAft>
                      </a:pPr>
                      <a:r>
                        <a:rPr lang="en-GB" sz="700">
                          <a:effectLst/>
                        </a:rPr>
                        <a:t>Obesity</a:t>
                      </a:r>
                      <a:endParaRPr lang="en-GB" sz="700">
                        <a:effectLst/>
                        <a:latin typeface="Calibri"/>
                        <a:ea typeface="Calibri"/>
                        <a:cs typeface="Times New Roman"/>
                      </a:endParaRPr>
                    </a:p>
                  </a:txBody>
                  <a:tcPr marL="24030" marR="24030" marT="0" marB="0"/>
                </a:tc>
                <a:tc>
                  <a:txBody>
                    <a:bodyPr/>
                    <a:lstStyle/>
                    <a:p>
                      <a:pPr>
                        <a:lnSpc>
                          <a:spcPct val="115000"/>
                        </a:lnSpc>
                        <a:spcAft>
                          <a:spcPts val="1000"/>
                        </a:spcAft>
                      </a:pPr>
                      <a:r>
                        <a:rPr lang="en-GB" sz="700">
                          <a:effectLst/>
                        </a:rPr>
                        <a:t>Obesity</a:t>
                      </a:r>
                      <a:endParaRPr lang="en-GB" sz="700">
                        <a:effectLst/>
                        <a:latin typeface="Calibri"/>
                        <a:ea typeface="Calibri"/>
                        <a:cs typeface="Times New Roman"/>
                      </a:endParaRPr>
                    </a:p>
                  </a:txBody>
                  <a:tcPr marL="24030" marR="24030" marT="0" marB="0"/>
                </a:tc>
                <a:tc>
                  <a:txBody>
                    <a:bodyPr/>
                    <a:lstStyle/>
                    <a:p>
                      <a:pPr>
                        <a:lnSpc>
                          <a:spcPct val="115000"/>
                        </a:lnSpc>
                        <a:spcAft>
                          <a:spcPts val="1000"/>
                        </a:spcAft>
                      </a:pPr>
                      <a:r>
                        <a:rPr lang="en-GB" sz="700">
                          <a:effectLst/>
                        </a:rPr>
                        <a:t>Overweight and Obese</a:t>
                      </a:r>
                      <a:endParaRPr lang="en-GB" sz="700">
                        <a:effectLst/>
                        <a:latin typeface="Calibri"/>
                        <a:ea typeface="Calibri"/>
                        <a:cs typeface="Times New Roman"/>
                      </a:endParaRPr>
                    </a:p>
                  </a:txBody>
                  <a:tcPr marL="24030" marR="24030" marT="0" marB="0"/>
                </a:tc>
                <a:tc>
                  <a:txBody>
                    <a:bodyPr/>
                    <a:lstStyle/>
                    <a:p>
                      <a:pPr>
                        <a:lnSpc>
                          <a:spcPct val="115000"/>
                        </a:lnSpc>
                        <a:spcAft>
                          <a:spcPts val="1000"/>
                        </a:spcAft>
                      </a:pPr>
                      <a:r>
                        <a:rPr lang="en-GB" sz="700">
                          <a:effectLst/>
                        </a:rPr>
                        <a:t>No evidence for effective interventions.  Strong evidence of obesity increasing risk of many long term conditions however evidence around effective interventions is lacking. </a:t>
                      </a:r>
                      <a:endParaRPr lang="en-GB" sz="700">
                        <a:effectLst/>
                        <a:latin typeface="Calibri"/>
                        <a:ea typeface="Calibri"/>
                        <a:cs typeface="Times New Roman"/>
                      </a:endParaRPr>
                    </a:p>
                  </a:txBody>
                  <a:tcPr marL="24030" marR="24030" marT="0" marB="0"/>
                </a:tc>
                <a:tc>
                  <a:txBody>
                    <a:bodyPr/>
                    <a:lstStyle/>
                    <a:p>
                      <a:pPr>
                        <a:lnSpc>
                          <a:spcPct val="115000"/>
                        </a:lnSpc>
                        <a:spcAft>
                          <a:spcPts val="1000"/>
                        </a:spcAft>
                      </a:pPr>
                      <a:r>
                        <a:rPr lang="en-GB" sz="700">
                          <a:effectLst/>
                        </a:rPr>
                        <a:t>Limited local offer</a:t>
                      </a:r>
                      <a:endParaRPr lang="en-GB" sz="700">
                        <a:effectLst/>
                        <a:latin typeface="Calibri"/>
                        <a:ea typeface="Calibri"/>
                        <a:cs typeface="Times New Roman"/>
                      </a:endParaRPr>
                    </a:p>
                  </a:txBody>
                  <a:tcPr marL="24030" marR="24030" marT="0" marB="0"/>
                </a:tc>
                <a:tc>
                  <a:txBody>
                    <a:bodyPr/>
                    <a:lstStyle/>
                    <a:p>
                      <a:endParaRPr lang="en-GB" sz="700">
                        <a:effectLst/>
                        <a:latin typeface="Calibri"/>
                        <a:cs typeface="Times New Roman"/>
                      </a:endParaRPr>
                    </a:p>
                  </a:txBody>
                  <a:tcPr marL="24030" marR="24030" marT="0" marB="0"/>
                </a:tc>
                <a:tc>
                  <a:txBody>
                    <a:bodyPr/>
                    <a:lstStyle/>
                    <a:p>
                      <a:pPr>
                        <a:lnSpc>
                          <a:spcPct val="115000"/>
                        </a:lnSpc>
                        <a:spcAft>
                          <a:spcPts val="1000"/>
                        </a:spcAft>
                      </a:pPr>
                      <a:r>
                        <a:rPr lang="en-GB" sz="700">
                          <a:effectLst/>
                        </a:rPr>
                        <a:t>Long Term </a:t>
                      </a:r>
                      <a:endParaRPr lang="en-GB" sz="700">
                        <a:effectLst/>
                        <a:latin typeface="Calibri"/>
                        <a:ea typeface="Calibri"/>
                        <a:cs typeface="Times New Roman"/>
                      </a:endParaRPr>
                    </a:p>
                  </a:txBody>
                  <a:tcPr marL="24030" marR="24030" marT="0" marB="0"/>
                </a:tc>
              </a:tr>
              <a:tr h="1564205">
                <a:tc>
                  <a:txBody>
                    <a:bodyPr/>
                    <a:lstStyle/>
                    <a:p>
                      <a:pPr>
                        <a:lnSpc>
                          <a:spcPct val="115000"/>
                        </a:lnSpc>
                        <a:spcAft>
                          <a:spcPts val="1000"/>
                        </a:spcAft>
                      </a:pPr>
                      <a:r>
                        <a:rPr lang="en-GB" sz="700">
                          <a:effectLst/>
                        </a:rPr>
                        <a:t>Risk of falling</a:t>
                      </a:r>
                      <a:endParaRPr lang="en-GB" sz="700">
                        <a:effectLst/>
                        <a:latin typeface="Calibri"/>
                        <a:ea typeface="Calibri"/>
                        <a:cs typeface="Times New Roman"/>
                      </a:endParaRPr>
                    </a:p>
                  </a:txBody>
                  <a:tcPr marL="24030" marR="24030" marT="0" marB="0"/>
                </a:tc>
                <a:tc>
                  <a:txBody>
                    <a:bodyPr/>
                    <a:lstStyle/>
                    <a:p>
                      <a:pPr>
                        <a:lnSpc>
                          <a:spcPct val="115000"/>
                        </a:lnSpc>
                        <a:spcAft>
                          <a:spcPts val="1000"/>
                        </a:spcAft>
                      </a:pPr>
                      <a:r>
                        <a:rPr lang="en-GB" sz="700">
                          <a:effectLst/>
                        </a:rPr>
                        <a:t>Falls Prevention</a:t>
                      </a:r>
                      <a:endParaRPr lang="en-GB" sz="700">
                        <a:effectLst/>
                        <a:latin typeface="Calibri"/>
                        <a:ea typeface="Calibri"/>
                        <a:cs typeface="Times New Roman"/>
                      </a:endParaRPr>
                    </a:p>
                  </a:txBody>
                  <a:tcPr marL="24030" marR="24030" marT="0" marB="0"/>
                </a:tc>
                <a:tc>
                  <a:txBody>
                    <a:bodyPr/>
                    <a:lstStyle/>
                    <a:p>
                      <a:pPr>
                        <a:lnSpc>
                          <a:spcPct val="115000"/>
                        </a:lnSpc>
                        <a:spcAft>
                          <a:spcPts val="1000"/>
                        </a:spcAft>
                      </a:pPr>
                      <a:r>
                        <a:rPr lang="en-GB" sz="700" dirty="0">
                          <a:effectLst/>
                        </a:rPr>
                        <a:t>Older People </a:t>
                      </a:r>
                      <a:endParaRPr lang="en-GB" sz="700" dirty="0">
                        <a:effectLst/>
                        <a:latin typeface="Calibri"/>
                        <a:ea typeface="Calibri"/>
                        <a:cs typeface="Times New Roman"/>
                      </a:endParaRPr>
                    </a:p>
                  </a:txBody>
                  <a:tcPr marL="24030" marR="24030" marT="0" marB="0"/>
                </a:tc>
                <a:tc>
                  <a:txBody>
                    <a:bodyPr/>
                    <a:lstStyle/>
                    <a:p>
                      <a:pPr>
                        <a:lnSpc>
                          <a:spcPct val="115000"/>
                        </a:lnSpc>
                        <a:spcAft>
                          <a:spcPts val="1000"/>
                        </a:spcAft>
                      </a:pPr>
                      <a:r>
                        <a:rPr lang="en-GB" sz="700" dirty="0">
                          <a:effectLst/>
                        </a:rPr>
                        <a:t>High Quality.  Number of interventions under falls with varying effectiveness. </a:t>
                      </a:r>
                      <a:br>
                        <a:rPr lang="en-GB" sz="700" dirty="0">
                          <a:effectLst/>
                        </a:rPr>
                      </a:br>
                      <a:r>
                        <a:rPr lang="en-GB" sz="700" dirty="0">
                          <a:effectLst/>
                        </a:rPr>
                        <a:t>Group Exercise - Significantly reduces rate of falls and risk of falls </a:t>
                      </a:r>
                      <a:br>
                        <a:rPr lang="en-GB" sz="700" dirty="0">
                          <a:effectLst/>
                        </a:rPr>
                      </a:br>
                      <a:r>
                        <a:rPr lang="en-GB" sz="700" dirty="0">
                          <a:effectLst/>
                        </a:rPr>
                        <a:t>Multifactorial interventions which include risk assessment reduced rate of falls but not risk falling</a:t>
                      </a:r>
                      <a:br>
                        <a:rPr lang="en-GB" sz="700" dirty="0">
                          <a:effectLst/>
                        </a:rPr>
                      </a:br>
                      <a:r>
                        <a:rPr lang="en-GB" sz="700" dirty="0">
                          <a:effectLst/>
                        </a:rPr>
                        <a:t>Vitamin D interventions did not reduce either risk or rate of falling </a:t>
                      </a:r>
                      <a:br>
                        <a:rPr lang="en-GB" sz="700" dirty="0">
                          <a:effectLst/>
                        </a:rPr>
                      </a:br>
                      <a:r>
                        <a:rPr lang="en-GB" sz="700" dirty="0">
                          <a:effectLst/>
                        </a:rPr>
                        <a:t>Home Safety assessment effective in reducing both rate and risk of falling, more effective in those at higher risk </a:t>
                      </a:r>
                      <a:br>
                        <a:rPr lang="en-GB" sz="700" dirty="0">
                          <a:effectLst/>
                        </a:rPr>
                      </a:br>
                      <a:r>
                        <a:rPr lang="en-GB" sz="700" dirty="0">
                          <a:effectLst/>
                        </a:rPr>
                        <a:t>Withdrawal of psychotropic medication reduced rate of falls but not risk of falling </a:t>
                      </a:r>
                      <a:br>
                        <a:rPr lang="en-GB" sz="700" dirty="0">
                          <a:effectLst/>
                        </a:rPr>
                      </a:br>
                      <a:r>
                        <a:rPr lang="en-GB" sz="700" dirty="0">
                          <a:effectLst/>
                        </a:rPr>
                        <a:t>Education interventions did not reduce risk or rate of falls. </a:t>
                      </a:r>
                      <a:endParaRPr lang="en-GB" sz="700" dirty="0">
                        <a:effectLst/>
                        <a:latin typeface="Calibri"/>
                        <a:ea typeface="Calibri"/>
                        <a:cs typeface="Times New Roman"/>
                      </a:endParaRPr>
                    </a:p>
                  </a:txBody>
                  <a:tcPr marL="24030" marR="24030" marT="0" marB="0"/>
                </a:tc>
                <a:tc>
                  <a:txBody>
                    <a:bodyPr/>
                    <a:lstStyle/>
                    <a:p>
                      <a:pPr>
                        <a:lnSpc>
                          <a:spcPct val="115000"/>
                        </a:lnSpc>
                        <a:spcAft>
                          <a:spcPts val="1000"/>
                        </a:spcAft>
                      </a:pPr>
                      <a:r>
                        <a:rPr lang="en-GB" sz="700">
                          <a:effectLst/>
                        </a:rPr>
                        <a:t>Falls service within hospital but decommissioned community falls pathway at Age UK</a:t>
                      </a:r>
                      <a:endParaRPr lang="en-GB" sz="700">
                        <a:effectLst/>
                        <a:latin typeface="Calibri"/>
                        <a:ea typeface="Calibri"/>
                        <a:cs typeface="Times New Roman"/>
                      </a:endParaRPr>
                    </a:p>
                  </a:txBody>
                  <a:tcPr marL="24030" marR="24030" marT="0" marB="0"/>
                </a:tc>
                <a:tc>
                  <a:txBody>
                    <a:bodyPr/>
                    <a:lstStyle/>
                    <a:p>
                      <a:pPr>
                        <a:lnSpc>
                          <a:spcPct val="115000"/>
                        </a:lnSpc>
                        <a:spcAft>
                          <a:spcPts val="1000"/>
                        </a:spcAft>
                      </a:pPr>
                      <a:r>
                        <a:rPr lang="en-GB" sz="700">
                          <a:effectLst/>
                        </a:rPr>
                        <a:t>20% of hip fractures result in a social care placement.  There are 200 hip fractures/year in ST, 170 new residential placements a year and 80 new nursing placements a year.  This means roughly 16% of new placements are due to hip fracture </a:t>
                      </a:r>
                      <a:endParaRPr lang="en-GB" sz="700">
                        <a:effectLst/>
                        <a:latin typeface="Calibri"/>
                        <a:ea typeface="Calibri"/>
                        <a:cs typeface="Times New Roman"/>
                      </a:endParaRPr>
                    </a:p>
                  </a:txBody>
                  <a:tcPr marL="24030" marR="24030" marT="0" marB="0"/>
                </a:tc>
                <a:tc>
                  <a:txBody>
                    <a:bodyPr/>
                    <a:lstStyle/>
                    <a:p>
                      <a:pPr>
                        <a:lnSpc>
                          <a:spcPct val="115000"/>
                        </a:lnSpc>
                        <a:spcAft>
                          <a:spcPts val="1000"/>
                        </a:spcAft>
                      </a:pPr>
                      <a:r>
                        <a:rPr lang="en-GB" sz="700">
                          <a:effectLst/>
                        </a:rPr>
                        <a:t>Short Term </a:t>
                      </a:r>
                      <a:endParaRPr lang="en-GB" sz="700">
                        <a:effectLst/>
                        <a:latin typeface="Calibri"/>
                        <a:ea typeface="Calibri"/>
                        <a:cs typeface="Times New Roman"/>
                      </a:endParaRPr>
                    </a:p>
                  </a:txBody>
                  <a:tcPr marL="24030" marR="24030" marT="0" marB="0"/>
                </a:tc>
              </a:tr>
              <a:tr h="640886">
                <a:tc>
                  <a:txBody>
                    <a:bodyPr/>
                    <a:lstStyle/>
                    <a:p>
                      <a:pPr>
                        <a:lnSpc>
                          <a:spcPct val="115000"/>
                        </a:lnSpc>
                        <a:spcAft>
                          <a:spcPts val="1000"/>
                        </a:spcAft>
                      </a:pPr>
                      <a:r>
                        <a:rPr lang="en-GB" sz="700">
                          <a:effectLst/>
                        </a:rPr>
                        <a:t>Risk of Stroke</a:t>
                      </a:r>
                      <a:endParaRPr lang="en-GB" sz="700">
                        <a:effectLst/>
                        <a:latin typeface="Calibri"/>
                        <a:ea typeface="Calibri"/>
                        <a:cs typeface="Times New Roman"/>
                      </a:endParaRPr>
                    </a:p>
                  </a:txBody>
                  <a:tcPr marL="24030" marR="24030" marT="0" marB="0"/>
                </a:tc>
                <a:tc>
                  <a:txBody>
                    <a:bodyPr/>
                    <a:lstStyle/>
                    <a:p>
                      <a:pPr>
                        <a:lnSpc>
                          <a:spcPct val="115000"/>
                        </a:lnSpc>
                        <a:spcAft>
                          <a:spcPts val="1000"/>
                        </a:spcAft>
                      </a:pPr>
                      <a:r>
                        <a:rPr lang="en-GB" sz="700">
                          <a:effectLst/>
                        </a:rPr>
                        <a:t>Stroke Prevention</a:t>
                      </a:r>
                      <a:endParaRPr lang="en-GB" sz="700">
                        <a:effectLst/>
                        <a:latin typeface="Calibri"/>
                        <a:ea typeface="Calibri"/>
                        <a:cs typeface="Times New Roman"/>
                      </a:endParaRPr>
                    </a:p>
                  </a:txBody>
                  <a:tcPr marL="24030" marR="24030" marT="0" marB="0"/>
                </a:tc>
                <a:tc>
                  <a:txBody>
                    <a:bodyPr/>
                    <a:lstStyle/>
                    <a:p>
                      <a:pPr>
                        <a:lnSpc>
                          <a:spcPct val="115000"/>
                        </a:lnSpc>
                        <a:spcAft>
                          <a:spcPts val="1000"/>
                        </a:spcAft>
                      </a:pPr>
                      <a:r>
                        <a:rPr lang="en-GB" sz="700">
                          <a:effectLst/>
                        </a:rPr>
                        <a:t>Those with AF, smokers, previous stroke</a:t>
                      </a:r>
                      <a:endParaRPr lang="en-GB" sz="700">
                        <a:effectLst/>
                        <a:latin typeface="Calibri"/>
                        <a:ea typeface="Calibri"/>
                        <a:cs typeface="Times New Roman"/>
                      </a:endParaRPr>
                    </a:p>
                  </a:txBody>
                  <a:tcPr marL="24030" marR="24030" marT="0" marB="0"/>
                </a:tc>
                <a:tc>
                  <a:txBody>
                    <a:bodyPr/>
                    <a:lstStyle/>
                    <a:p>
                      <a:pPr>
                        <a:lnSpc>
                          <a:spcPct val="115000"/>
                        </a:lnSpc>
                        <a:spcAft>
                          <a:spcPts val="1000"/>
                        </a:spcAft>
                      </a:pPr>
                      <a:r>
                        <a:rPr lang="en-GB" sz="700">
                          <a:effectLst/>
                        </a:rPr>
                        <a:t>High quality. Risk-reduction measures in primary stroke prevention include the use of antihypertensive medications, anticoagulants, platelet antiaggregants, reductase inhibitors (statins), smoking cessation, dietary intervention, weight loss, and exercise.</a:t>
                      </a:r>
                      <a:endParaRPr lang="en-GB" sz="700">
                        <a:effectLst/>
                        <a:latin typeface="Calibri"/>
                        <a:ea typeface="Calibri"/>
                        <a:cs typeface="Times New Roman"/>
                      </a:endParaRPr>
                    </a:p>
                  </a:txBody>
                  <a:tcPr marL="24030" marR="24030" marT="0" marB="0"/>
                </a:tc>
                <a:tc>
                  <a:txBody>
                    <a:bodyPr/>
                    <a:lstStyle/>
                    <a:p>
                      <a:pPr>
                        <a:lnSpc>
                          <a:spcPct val="115000"/>
                        </a:lnSpc>
                        <a:spcAft>
                          <a:spcPts val="1000"/>
                        </a:spcAft>
                      </a:pPr>
                      <a:r>
                        <a:rPr lang="en-GB" sz="700">
                          <a:effectLst/>
                        </a:rPr>
                        <a:t>AF identification in primary care</a:t>
                      </a:r>
                      <a:endParaRPr lang="en-GB" sz="700">
                        <a:effectLst/>
                        <a:latin typeface="Calibri"/>
                        <a:ea typeface="Calibri"/>
                        <a:cs typeface="Times New Roman"/>
                      </a:endParaRPr>
                    </a:p>
                  </a:txBody>
                  <a:tcPr marL="24030" marR="24030" marT="0" marB="0"/>
                </a:tc>
                <a:tc>
                  <a:txBody>
                    <a:bodyPr/>
                    <a:lstStyle/>
                    <a:p>
                      <a:pPr>
                        <a:lnSpc>
                          <a:spcPct val="115000"/>
                        </a:lnSpc>
                        <a:spcAft>
                          <a:spcPts val="1000"/>
                        </a:spcAft>
                      </a:pPr>
                      <a:r>
                        <a:rPr lang="en-GB" sz="700">
                          <a:effectLst/>
                        </a:rPr>
                        <a:t>Medium</a:t>
                      </a:r>
                      <a:endParaRPr lang="en-GB" sz="700">
                        <a:effectLst/>
                        <a:latin typeface="Calibri"/>
                        <a:ea typeface="Calibri"/>
                        <a:cs typeface="Times New Roman"/>
                      </a:endParaRPr>
                    </a:p>
                  </a:txBody>
                  <a:tcPr marL="24030" marR="24030" marT="0" marB="0"/>
                </a:tc>
                <a:tc>
                  <a:txBody>
                    <a:bodyPr/>
                    <a:lstStyle/>
                    <a:p>
                      <a:pPr>
                        <a:lnSpc>
                          <a:spcPct val="115000"/>
                        </a:lnSpc>
                        <a:spcAft>
                          <a:spcPts val="1000"/>
                        </a:spcAft>
                      </a:pPr>
                      <a:r>
                        <a:rPr lang="en-GB" sz="700">
                          <a:effectLst/>
                        </a:rPr>
                        <a:t>Medium</a:t>
                      </a:r>
                      <a:endParaRPr lang="en-GB" sz="700">
                        <a:effectLst/>
                        <a:latin typeface="Calibri"/>
                        <a:ea typeface="Calibri"/>
                        <a:cs typeface="Times New Roman"/>
                      </a:endParaRPr>
                    </a:p>
                  </a:txBody>
                  <a:tcPr marL="24030" marR="24030" marT="0" marB="0"/>
                </a:tc>
              </a:tr>
              <a:tr h="591303">
                <a:tc>
                  <a:txBody>
                    <a:bodyPr/>
                    <a:lstStyle/>
                    <a:p>
                      <a:pPr>
                        <a:lnSpc>
                          <a:spcPct val="115000"/>
                        </a:lnSpc>
                        <a:spcAft>
                          <a:spcPts val="1000"/>
                        </a:spcAft>
                      </a:pPr>
                      <a:r>
                        <a:rPr lang="en-GB" sz="700">
                          <a:effectLst/>
                        </a:rPr>
                        <a:t>Social Isolation</a:t>
                      </a:r>
                      <a:endParaRPr lang="en-GB" sz="700">
                        <a:effectLst/>
                        <a:latin typeface="Calibri"/>
                        <a:ea typeface="Calibri"/>
                        <a:cs typeface="Times New Roman"/>
                      </a:endParaRPr>
                    </a:p>
                  </a:txBody>
                  <a:tcPr marL="24030" marR="24030" marT="0" marB="0"/>
                </a:tc>
                <a:tc>
                  <a:txBody>
                    <a:bodyPr/>
                    <a:lstStyle/>
                    <a:p>
                      <a:pPr>
                        <a:lnSpc>
                          <a:spcPct val="115000"/>
                        </a:lnSpc>
                        <a:spcAft>
                          <a:spcPts val="1000"/>
                        </a:spcAft>
                      </a:pPr>
                      <a:r>
                        <a:rPr lang="en-GB" sz="700">
                          <a:effectLst/>
                        </a:rPr>
                        <a:t>Local Area Coordination</a:t>
                      </a:r>
                      <a:endParaRPr lang="en-GB" sz="700">
                        <a:effectLst/>
                        <a:latin typeface="Calibri"/>
                        <a:ea typeface="Calibri"/>
                        <a:cs typeface="Times New Roman"/>
                      </a:endParaRPr>
                    </a:p>
                  </a:txBody>
                  <a:tcPr marL="24030" marR="24030" marT="0" marB="0"/>
                </a:tc>
                <a:tc>
                  <a:txBody>
                    <a:bodyPr/>
                    <a:lstStyle/>
                    <a:p>
                      <a:pPr>
                        <a:lnSpc>
                          <a:spcPct val="115000"/>
                        </a:lnSpc>
                        <a:spcAft>
                          <a:spcPts val="1000"/>
                        </a:spcAft>
                      </a:pPr>
                      <a:r>
                        <a:rPr lang="en-GB" sz="700">
                          <a:effectLst/>
                        </a:rPr>
                        <a:t>socially isolated, frequent flyers</a:t>
                      </a:r>
                      <a:endParaRPr lang="en-GB" sz="700">
                        <a:effectLst/>
                        <a:latin typeface="Calibri"/>
                        <a:ea typeface="Calibri"/>
                        <a:cs typeface="Times New Roman"/>
                      </a:endParaRPr>
                    </a:p>
                  </a:txBody>
                  <a:tcPr marL="24030" marR="24030" marT="0" marB="0"/>
                </a:tc>
                <a:tc>
                  <a:txBody>
                    <a:bodyPr/>
                    <a:lstStyle/>
                    <a:p>
                      <a:pPr>
                        <a:lnSpc>
                          <a:spcPct val="115000"/>
                        </a:lnSpc>
                        <a:spcAft>
                          <a:spcPts val="1000"/>
                        </a:spcAft>
                      </a:pPr>
                      <a:r>
                        <a:rPr lang="en-GB" sz="700">
                          <a:effectLst/>
                        </a:rPr>
                        <a:t>Very low quality evidence for Local Area Coordination.  Locally produced evaluations elsewhere in England show a £4 social return on investment; however no available peer reviewed published research. </a:t>
                      </a:r>
                      <a:endParaRPr lang="en-GB" sz="700">
                        <a:effectLst/>
                        <a:latin typeface="Calibri"/>
                        <a:ea typeface="Calibri"/>
                        <a:cs typeface="Times New Roman"/>
                      </a:endParaRPr>
                    </a:p>
                  </a:txBody>
                  <a:tcPr marL="24030" marR="24030" marT="0" marB="0"/>
                </a:tc>
                <a:tc>
                  <a:txBody>
                    <a:bodyPr/>
                    <a:lstStyle/>
                    <a:p>
                      <a:endParaRPr lang="en-GB" sz="700">
                        <a:effectLst/>
                        <a:latin typeface="Calibri"/>
                        <a:cs typeface="Times New Roman"/>
                      </a:endParaRPr>
                    </a:p>
                  </a:txBody>
                  <a:tcPr marL="24030" marR="24030" marT="0" marB="0"/>
                </a:tc>
                <a:tc>
                  <a:txBody>
                    <a:bodyPr/>
                    <a:lstStyle/>
                    <a:p>
                      <a:pPr>
                        <a:lnSpc>
                          <a:spcPct val="115000"/>
                        </a:lnSpc>
                        <a:spcAft>
                          <a:spcPts val="1000"/>
                        </a:spcAft>
                      </a:pPr>
                      <a:r>
                        <a:rPr lang="en-GB" sz="700">
                          <a:effectLst/>
                        </a:rPr>
                        <a:t>Medium</a:t>
                      </a:r>
                      <a:endParaRPr lang="en-GB" sz="700">
                        <a:effectLst/>
                        <a:latin typeface="Calibri"/>
                        <a:ea typeface="Calibri"/>
                        <a:cs typeface="Times New Roman"/>
                      </a:endParaRPr>
                    </a:p>
                  </a:txBody>
                  <a:tcPr marL="24030" marR="24030" marT="0" marB="0"/>
                </a:tc>
                <a:tc>
                  <a:txBody>
                    <a:bodyPr/>
                    <a:lstStyle/>
                    <a:p>
                      <a:pPr>
                        <a:lnSpc>
                          <a:spcPct val="115000"/>
                        </a:lnSpc>
                        <a:spcAft>
                          <a:spcPts val="1000"/>
                        </a:spcAft>
                      </a:pPr>
                      <a:r>
                        <a:rPr lang="en-GB" sz="700" dirty="0">
                          <a:effectLst/>
                        </a:rPr>
                        <a:t>Short to Medium Term</a:t>
                      </a:r>
                      <a:endParaRPr lang="en-GB" sz="700" dirty="0">
                        <a:effectLst/>
                        <a:latin typeface="Calibri"/>
                        <a:ea typeface="Calibri"/>
                        <a:cs typeface="Times New Roman"/>
                      </a:endParaRPr>
                    </a:p>
                  </a:txBody>
                  <a:tcPr marL="24030" marR="24030" marT="0" marB="0"/>
                </a:tc>
              </a:tr>
              <a:tr h="1194877">
                <a:tc>
                  <a:txBody>
                    <a:bodyPr/>
                    <a:lstStyle/>
                    <a:p>
                      <a:pPr>
                        <a:lnSpc>
                          <a:spcPct val="115000"/>
                        </a:lnSpc>
                        <a:spcAft>
                          <a:spcPts val="1000"/>
                        </a:spcAft>
                      </a:pPr>
                      <a:r>
                        <a:rPr lang="en-GB" sz="700" dirty="0">
                          <a:effectLst/>
                        </a:rPr>
                        <a:t>Immediate risk of residential care</a:t>
                      </a:r>
                      <a:endParaRPr lang="en-GB" sz="700" dirty="0">
                        <a:effectLst/>
                        <a:latin typeface="Calibri"/>
                        <a:ea typeface="Calibri"/>
                        <a:cs typeface="Times New Roman"/>
                      </a:endParaRPr>
                    </a:p>
                  </a:txBody>
                  <a:tcPr marL="24030" marR="24030" marT="0" marB="0"/>
                </a:tc>
                <a:tc>
                  <a:txBody>
                    <a:bodyPr/>
                    <a:lstStyle/>
                    <a:p>
                      <a:pPr>
                        <a:lnSpc>
                          <a:spcPct val="115000"/>
                        </a:lnSpc>
                        <a:spcAft>
                          <a:spcPts val="1000"/>
                        </a:spcAft>
                      </a:pPr>
                      <a:r>
                        <a:rPr lang="en-GB" sz="700">
                          <a:effectLst/>
                        </a:rPr>
                        <a:t>Reablement</a:t>
                      </a:r>
                      <a:endParaRPr lang="en-GB" sz="700">
                        <a:effectLst/>
                        <a:latin typeface="Calibri"/>
                        <a:ea typeface="Calibri"/>
                        <a:cs typeface="Times New Roman"/>
                      </a:endParaRPr>
                    </a:p>
                  </a:txBody>
                  <a:tcPr marL="24030" marR="24030" marT="0" marB="0"/>
                </a:tc>
                <a:tc>
                  <a:txBody>
                    <a:bodyPr/>
                    <a:lstStyle/>
                    <a:p>
                      <a:pPr>
                        <a:lnSpc>
                          <a:spcPct val="115000"/>
                        </a:lnSpc>
                        <a:spcAft>
                          <a:spcPts val="1000"/>
                        </a:spcAft>
                      </a:pPr>
                      <a:r>
                        <a:rPr lang="en-GB" sz="700">
                          <a:effectLst/>
                        </a:rPr>
                        <a:t>At risk of residential care</a:t>
                      </a:r>
                      <a:endParaRPr lang="en-GB" sz="700">
                        <a:effectLst/>
                        <a:latin typeface="Calibri"/>
                        <a:ea typeface="Calibri"/>
                        <a:cs typeface="Times New Roman"/>
                      </a:endParaRPr>
                    </a:p>
                  </a:txBody>
                  <a:tcPr marL="24030" marR="24030" marT="0" marB="0"/>
                </a:tc>
                <a:tc>
                  <a:txBody>
                    <a:bodyPr/>
                    <a:lstStyle/>
                    <a:p>
                      <a:pPr>
                        <a:lnSpc>
                          <a:spcPct val="115000"/>
                        </a:lnSpc>
                        <a:spcAft>
                          <a:spcPts val="1000"/>
                        </a:spcAft>
                      </a:pPr>
                      <a:r>
                        <a:rPr lang="en-GB" sz="700">
                          <a:effectLst/>
                        </a:rPr>
                        <a:t>Low quality evidence for reablement. Cochrane review found no evidence to support the effectiveness of reablement of up to 12 weeks.  The review has acknowledged that the quality of evidence is very low and that there may be some small positive effects.  Reablement based home care packages were compared against usual home-care provision.  Mortality, quality of life, likelihood of transferring to residential care, and cost effectiveness were all considered.</a:t>
                      </a:r>
                      <a:endParaRPr lang="en-GB" sz="700">
                        <a:effectLst/>
                        <a:latin typeface="Calibri"/>
                        <a:ea typeface="Calibri"/>
                        <a:cs typeface="Times New Roman"/>
                      </a:endParaRPr>
                    </a:p>
                  </a:txBody>
                  <a:tcPr marL="24030" marR="24030" marT="0" marB="0"/>
                </a:tc>
                <a:tc>
                  <a:txBody>
                    <a:bodyPr/>
                    <a:lstStyle/>
                    <a:p>
                      <a:pPr>
                        <a:lnSpc>
                          <a:spcPct val="115000"/>
                        </a:lnSpc>
                        <a:spcAft>
                          <a:spcPts val="1000"/>
                        </a:spcAft>
                      </a:pPr>
                      <a:r>
                        <a:rPr lang="en-GB" sz="700">
                          <a:effectLst/>
                        </a:rPr>
                        <a:t>6-week reablement offered locally</a:t>
                      </a:r>
                      <a:endParaRPr lang="en-GB" sz="700">
                        <a:effectLst/>
                        <a:latin typeface="Calibri"/>
                        <a:ea typeface="Calibri"/>
                        <a:cs typeface="Times New Roman"/>
                      </a:endParaRPr>
                    </a:p>
                  </a:txBody>
                  <a:tcPr marL="24030" marR="24030" marT="0" marB="0"/>
                </a:tc>
                <a:tc>
                  <a:txBody>
                    <a:bodyPr/>
                    <a:lstStyle/>
                    <a:p>
                      <a:pPr>
                        <a:lnSpc>
                          <a:spcPct val="115000"/>
                        </a:lnSpc>
                        <a:spcAft>
                          <a:spcPts val="1000"/>
                        </a:spcAft>
                      </a:pPr>
                      <a:r>
                        <a:rPr lang="en-GB" sz="700" dirty="0">
                          <a:effectLst/>
                        </a:rPr>
                        <a:t>High</a:t>
                      </a:r>
                      <a:endParaRPr lang="en-GB" sz="700" dirty="0">
                        <a:effectLst/>
                        <a:latin typeface="Calibri"/>
                        <a:ea typeface="Calibri"/>
                        <a:cs typeface="Times New Roman"/>
                      </a:endParaRPr>
                    </a:p>
                  </a:txBody>
                  <a:tcPr marL="24030" marR="24030" marT="0" marB="0"/>
                </a:tc>
                <a:tc>
                  <a:txBody>
                    <a:bodyPr/>
                    <a:lstStyle/>
                    <a:p>
                      <a:pPr>
                        <a:lnSpc>
                          <a:spcPct val="115000"/>
                        </a:lnSpc>
                        <a:spcAft>
                          <a:spcPts val="1000"/>
                        </a:spcAft>
                      </a:pPr>
                      <a:r>
                        <a:rPr lang="en-GB" sz="700" dirty="0">
                          <a:effectLst/>
                        </a:rPr>
                        <a:t>Short Term</a:t>
                      </a:r>
                      <a:endParaRPr lang="en-GB" sz="700" dirty="0">
                        <a:effectLst/>
                        <a:latin typeface="Calibri"/>
                        <a:ea typeface="Calibri"/>
                        <a:cs typeface="Times New Roman"/>
                      </a:endParaRPr>
                    </a:p>
                  </a:txBody>
                  <a:tcPr marL="24030" marR="24030" marT="0" marB="0"/>
                </a:tc>
              </a:tr>
            </a:tbl>
          </a:graphicData>
        </a:graphic>
      </p:graphicFrame>
    </p:spTree>
    <p:extLst>
      <p:ext uri="{BB962C8B-B14F-4D97-AF65-F5344CB8AC3E}">
        <p14:creationId xmlns:p14="http://schemas.microsoft.com/office/powerpoint/2010/main" val="68924276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109</TotalTime>
  <Words>1032</Words>
  <Application>Microsoft Office PowerPoint</Application>
  <PresentationFormat>On-screen Show (4:3)</PresentationFormat>
  <Paragraphs>230</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Figure 1 – Level of Need for Social Care Prevention in South Tyneside.</vt:lpstr>
      <vt:lpstr>Figure 2 - Adult Social Care – Client Category Breakdown</vt:lpstr>
      <vt:lpstr>Figure 3 - South Tyneside Population Projections by Age Group</vt:lpstr>
      <vt:lpstr>Figure 4 – Total Clients (including projected growth)</vt:lpstr>
      <vt:lpstr>Figure 5 – Community Assets commissioned by the local authority</vt:lpstr>
      <vt:lpstr>Figure 6 – Types of Intervention</vt:lpstr>
    </vt:vector>
  </TitlesOfParts>
  <Company>South Tyneside Council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Tori Hunt</dc:creator>
  <cp:lastModifiedBy>Tori Hunt</cp:lastModifiedBy>
  <cp:revision>9</cp:revision>
  <dcterms:created xsi:type="dcterms:W3CDTF">2017-09-25T10:46:53Z</dcterms:created>
  <dcterms:modified xsi:type="dcterms:W3CDTF">2017-09-25T15:29:06Z</dcterms:modified>
</cp:coreProperties>
</file>